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3" r:id="rId4"/>
    <p:sldId id="274" r:id="rId5"/>
    <p:sldId id="284" r:id="rId6"/>
    <p:sldId id="262" r:id="rId7"/>
    <p:sldId id="270" r:id="rId8"/>
    <p:sldId id="283" r:id="rId9"/>
    <p:sldId id="27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12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3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22/01/2018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72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22/01/2018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22/01/2018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91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22/01/2018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23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22/01/2018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02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22/01/2018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79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22/01/2018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38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22/01/2018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402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22/01/2018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64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22/01/2018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14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22/01/2018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71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89D3-53D5-4731-A327-D0E701B2761C}" type="datetimeFigureOut">
              <a:rPr lang="it-IT" smtClean="0"/>
              <a:t>22/01/2018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20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3547241"/>
            <a:ext cx="9144000" cy="869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844566"/>
            <a:ext cx="9144000" cy="1665397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it-IT" sz="4400" b="1" cap="small" dirty="0">
                <a:solidFill>
                  <a:schemeClr val="bg1"/>
                </a:solidFill>
                <a:latin typeface="Abel" panose="02000506030000020004" pitchFamily="2" charset="0"/>
              </a:rPr>
              <a:t>Verso </a:t>
            </a:r>
            <a:r>
              <a:rPr lang="it-IT" sz="4400" b="1" cap="small" dirty="0" smtClean="0">
                <a:solidFill>
                  <a:schemeClr val="bg1"/>
                </a:solidFill>
                <a:latin typeface="Abel" panose="02000506030000020004" pitchFamily="2" charset="0"/>
              </a:rPr>
              <a:t>una strategia condivisa </a:t>
            </a:r>
            <a:br>
              <a:rPr lang="it-IT" sz="4400" b="1" cap="small" dirty="0" smtClean="0">
                <a:solidFill>
                  <a:schemeClr val="bg1"/>
                </a:solidFill>
                <a:latin typeface="Abel" panose="02000506030000020004" pitchFamily="2" charset="0"/>
              </a:rPr>
            </a:br>
            <a:r>
              <a:rPr lang="it-IT" sz="4400" b="1" cap="small" dirty="0" smtClean="0">
                <a:solidFill>
                  <a:schemeClr val="bg1"/>
                </a:solidFill>
                <a:latin typeface="Abel" panose="02000506030000020004" pitchFamily="2" charset="0"/>
              </a:rPr>
              <a:t>di Insegnamento / Apprendimento</a:t>
            </a:r>
            <a:endParaRPr lang="it-IT" sz="4400" b="1" cap="small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9144000" cy="814687"/>
          </a:xfrm>
        </p:spPr>
        <p:txBody>
          <a:bodyPr>
            <a:normAutofit/>
          </a:bodyPr>
          <a:lstStyle/>
          <a:p>
            <a:r>
              <a:rPr lang="it-IT" sz="2000" dirty="0" smtClean="0">
                <a:latin typeface="Abel" panose="02000506030000020004" pitchFamily="2" charset="0"/>
              </a:rPr>
              <a:t>Incontro con i Docenti dei Corsi di Laurea/Laurea Magistrale </a:t>
            </a:r>
          </a:p>
          <a:p>
            <a:r>
              <a:rPr lang="it-IT" sz="2000" dirty="0" smtClean="0">
                <a:latin typeface="Abel" panose="02000506030000020004" pitchFamily="2" charset="0"/>
              </a:rPr>
              <a:t>che preparano Insegnanti di Religione e Esperti in Catechetica e Pastorale giovanile</a:t>
            </a:r>
            <a:endParaRPr lang="it-IT" sz="2000" i="1" dirty="0">
              <a:latin typeface="Abel" panose="02000506030000020004" pitchFamily="2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61161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</a:rPr>
              <a:t>AUXILIUM, 22 gennaio 2018</a:t>
            </a:r>
            <a:endParaRPr lang="it-IT" b="1" dirty="0">
              <a:solidFill>
                <a:schemeClr val="tx1">
                  <a:lumMod val="50000"/>
                  <a:lumOff val="50000"/>
                </a:schemeClr>
              </a:solidFill>
              <a:latin typeface="Abel" panose="02000506030000020004" pitchFamily="2" charset="0"/>
            </a:endParaRPr>
          </a:p>
        </p:txBody>
      </p:sp>
      <p:pic>
        <p:nvPicPr>
          <p:cNvPr id="5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041" y="248508"/>
            <a:ext cx="1177533" cy="1166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81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392864"/>
            <a:ext cx="8051264" cy="5137331"/>
          </a:xfrm>
        </p:spPr>
        <p:txBody>
          <a:bodyPr>
            <a:normAutofit fontScale="77500" lnSpcReduction="20000"/>
          </a:bodyPr>
          <a:lstStyle/>
          <a:p>
            <a:pPr marL="0" indent="0" fontAlgn="ctr">
              <a:lnSpc>
                <a:spcPct val="120000"/>
              </a:lnSpc>
              <a:buNone/>
            </a:pPr>
            <a:r>
              <a:rPr lang="it-IT" dirty="0" smtClean="0">
                <a:latin typeface="Abel" panose="02000506030000020004" pitchFamily="2" charset="0"/>
              </a:rPr>
              <a:t>Nel </a:t>
            </a:r>
            <a:r>
              <a:rPr lang="it-IT" i="1" dirty="0" smtClean="0">
                <a:latin typeface="Abel" panose="02000506030000020004" pitchFamily="2" charset="0"/>
              </a:rPr>
              <a:t>Piano Strategico Istituzionale 2015-2020</a:t>
            </a:r>
            <a:r>
              <a:rPr lang="it-IT" dirty="0">
                <a:latin typeface="Abel" panose="02000506030000020004" pitchFamily="2" charset="0"/>
              </a:rPr>
              <a:t> </a:t>
            </a:r>
            <a:r>
              <a:rPr lang="it-IT" dirty="0" smtClean="0">
                <a:latin typeface="Abel" panose="02000506030000020004" pitchFamily="2" charset="0"/>
              </a:rPr>
              <a:t>si è scelto di definire la </a:t>
            </a:r>
            <a:r>
              <a:rPr lang="it-IT" b="1" i="1" dirty="0">
                <a:latin typeface="Abel" panose="02000506030000020004" pitchFamily="2" charset="0"/>
              </a:rPr>
              <a:t>Strategia di Insegnamento-Apprendimento</a:t>
            </a:r>
            <a:r>
              <a:rPr lang="it-IT" dirty="0">
                <a:latin typeface="Abel" panose="02000506030000020004" pitchFamily="2" charset="0"/>
              </a:rPr>
              <a:t>, che caratterizza la nostra didattica </a:t>
            </a:r>
            <a:r>
              <a:rPr lang="it-IT" dirty="0" smtClean="0">
                <a:latin typeface="Abel" panose="02000506030000020004" pitchFamily="2" charset="0"/>
              </a:rPr>
              <a:t>universitaria.  </a:t>
            </a:r>
          </a:p>
          <a:p>
            <a:pPr marL="0" indent="0" fontAlgn="ctr">
              <a:lnSpc>
                <a:spcPct val="120000"/>
              </a:lnSpc>
              <a:buNone/>
            </a:pPr>
            <a:r>
              <a:rPr lang="it-IT" dirty="0" smtClean="0">
                <a:latin typeface="Abel" panose="02000506030000020004" pitchFamily="2" charset="0"/>
              </a:rPr>
              <a:t>Per farlo si è scelto di coinvolgere </a:t>
            </a:r>
            <a:r>
              <a:rPr lang="it-IT" b="1" dirty="0">
                <a:latin typeface="Abel" panose="02000506030000020004" pitchFamily="2" charset="0"/>
              </a:rPr>
              <a:t>tutti i docenti </a:t>
            </a:r>
            <a:r>
              <a:rPr lang="it-IT" dirty="0" smtClean="0">
                <a:latin typeface="Abel" panose="02000506030000020004" pitchFamily="2" charset="0"/>
              </a:rPr>
              <a:t>al </a:t>
            </a:r>
            <a:r>
              <a:rPr lang="it-IT" dirty="0">
                <a:latin typeface="Abel" panose="02000506030000020004" pitchFamily="2" charset="0"/>
              </a:rPr>
              <a:t>fine di creare una comune piattaforma di idee e </a:t>
            </a:r>
            <a:r>
              <a:rPr lang="it-IT" dirty="0" smtClean="0">
                <a:latin typeface="Abel" panose="02000506030000020004" pitchFamily="2" charset="0"/>
              </a:rPr>
              <a:t>di </a:t>
            </a:r>
            <a:r>
              <a:rPr lang="it-IT" dirty="0">
                <a:latin typeface="Abel" panose="02000506030000020004" pitchFamily="2" charset="0"/>
              </a:rPr>
              <a:t>pratica ascoltando l’esperienza e rileggendola </a:t>
            </a:r>
            <a:r>
              <a:rPr lang="it-IT" dirty="0" smtClean="0">
                <a:latin typeface="Abel" panose="02000506030000020004" pitchFamily="2" charset="0"/>
              </a:rPr>
              <a:t>alla </a:t>
            </a:r>
            <a:r>
              <a:rPr lang="it-IT" dirty="0">
                <a:latin typeface="Abel" panose="02000506030000020004" pitchFamily="2" charset="0"/>
              </a:rPr>
              <a:t>luce </a:t>
            </a:r>
            <a:r>
              <a:rPr lang="it-IT" dirty="0" smtClean="0">
                <a:latin typeface="Abel" panose="02000506030000020004" pitchFamily="2" charset="0"/>
              </a:rPr>
              <a:t>dei criteri del </a:t>
            </a:r>
            <a:r>
              <a:rPr lang="it-IT" dirty="0">
                <a:latin typeface="Abel" panose="02000506030000020004" pitchFamily="2" charset="0"/>
              </a:rPr>
              <a:t>sistema educativo e </a:t>
            </a:r>
            <a:r>
              <a:rPr lang="it-IT" dirty="0" smtClean="0">
                <a:latin typeface="Abel" panose="02000506030000020004" pitchFamily="2" charset="0"/>
              </a:rPr>
              <a:t>formativo salesiano che caratterizza l’identità istituzionale dell’Auxilium.</a:t>
            </a:r>
            <a:endParaRPr lang="it-IT" dirty="0">
              <a:latin typeface="Abel" panose="02000506030000020004" pitchFamily="2" charset="0"/>
            </a:endParaRPr>
          </a:p>
          <a:p>
            <a:pPr marL="0" indent="0" fontAlgn="ctr">
              <a:lnSpc>
                <a:spcPct val="120000"/>
              </a:lnSpc>
              <a:buNone/>
            </a:pPr>
            <a:r>
              <a:rPr lang="it-IT" dirty="0" smtClean="0">
                <a:latin typeface="Abel" panose="02000506030000020004" pitchFamily="2" charset="0"/>
              </a:rPr>
              <a:t>Sono stati programmati </a:t>
            </a:r>
            <a:r>
              <a:rPr lang="it-IT" b="1" dirty="0" smtClean="0">
                <a:latin typeface="Abel" panose="02000506030000020004" pitchFamily="2" charset="0"/>
              </a:rPr>
              <a:t>5 incontri </a:t>
            </a:r>
            <a:r>
              <a:rPr lang="it-IT" dirty="0" smtClean="0">
                <a:latin typeface="Abel" panose="02000506030000020004" pitchFamily="2" charset="0"/>
              </a:rPr>
              <a:t>che coinvolgono tutti </a:t>
            </a:r>
            <a:r>
              <a:rPr lang="it-IT" dirty="0">
                <a:latin typeface="Abel" panose="02000506030000020004" pitchFamily="2" charset="0"/>
              </a:rPr>
              <a:t>i docenti </a:t>
            </a:r>
            <a:r>
              <a:rPr lang="it-IT" dirty="0" smtClean="0">
                <a:latin typeface="Abel" panose="02000506030000020004" pitchFamily="2" charset="0"/>
              </a:rPr>
              <a:t>per </a:t>
            </a:r>
            <a:r>
              <a:rPr lang="it-IT" dirty="0">
                <a:latin typeface="Abel" panose="02000506030000020004" pitchFamily="2" charset="0"/>
              </a:rPr>
              <a:t>Corsi di Studio allo scopo di </a:t>
            </a:r>
            <a:endParaRPr lang="it-IT" dirty="0" smtClean="0">
              <a:latin typeface="Abel" panose="02000506030000020004" pitchFamily="2" charset="0"/>
            </a:endParaRPr>
          </a:p>
          <a:p>
            <a:pPr fontAlgn="ctr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b="1" dirty="0" smtClean="0">
                <a:latin typeface="Abel" panose="02000506030000020004" pitchFamily="2" charset="0"/>
              </a:rPr>
              <a:t>monitorare</a:t>
            </a:r>
            <a:r>
              <a:rPr lang="it-IT" b="1" dirty="0">
                <a:latin typeface="Abel" panose="02000506030000020004" pitchFamily="2" charset="0"/>
              </a:rPr>
              <a:t>, valutare e accrescere </a:t>
            </a:r>
            <a:r>
              <a:rPr lang="it-IT" dirty="0">
                <a:latin typeface="Abel" panose="02000506030000020004" pitchFamily="2" charset="0"/>
              </a:rPr>
              <a:t>la qualità dell’Offerta formativa di ciascun </a:t>
            </a:r>
            <a:r>
              <a:rPr lang="it-IT" i="1" dirty="0" smtClean="0">
                <a:latin typeface="Abel" panose="02000506030000020004" pitchFamily="2" charset="0"/>
              </a:rPr>
              <a:t>curricolo</a:t>
            </a:r>
            <a:r>
              <a:rPr lang="it-IT" dirty="0">
                <a:latin typeface="Abel" panose="02000506030000020004" pitchFamily="2" charset="0"/>
              </a:rPr>
              <a:t> </a:t>
            </a:r>
            <a:r>
              <a:rPr lang="it-IT" dirty="0" smtClean="0">
                <a:latin typeface="Abel" panose="02000506030000020004" pitchFamily="2" charset="0"/>
              </a:rPr>
              <a:t> e </a:t>
            </a:r>
          </a:p>
          <a:p>
            <a:pPr fontAlgn="ctr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b="1" dirty="0" smtClean="0">
                <a:latin typeface="Abel" panose="02000506030000020004" pitchFamily="2" charset="0"/>
              </a:rPr>
              <a:t>allineare sempre meglio gli obiettivi </a:t>
            </a:r>
            <a:r>
              <a:rPr lang="it-IT" dirty="0" smtClean="0">
                <a:latin typeface="Abel" panose="02000506030000020004" pitchFamily="2" charset="0"/>
              </a:rPr>
              <a:t>delle attività formative agli obiettivi finali di </a:t>
            </a:r>
            <a:r>
              <a:rPr lang="it-IT" dirty="0">
                <a:latin typeface="Abel" panose="02000506030000020004" pitchFamily="2" charset="0"/>
              </a:rPr>
              <a:t>ciascun </a:t>
            </a:r>
            <a:r>
              <a:rPr lang="it-IT" i="1" dirty="0">
                <a:latin typeface="Abel" panose="02000506030000020004" pitchFamily="2" charset="0"/>
              </a:rPr>
              <a:t>curricolo</a:t>
            </a:r>
            <a:r>
              <a:rPr lang="it-IT" dirty="0">
                <a:latin typeface="Abel" panose="02000506030000020004" pitchFamily="2" charset="0"/>
              </a:rPr>
              <a:t> </a:t>
            </a:r>
            <a:r>
              <a:rPr lang="it-IT" dirty="0" smtClean="0">
                <a:latin typeface="Abel" panose="02000506030000020004" pitchFamily="2" charset="0"/>
              </a:rPr>
              <a:t>e al profilo </a:t>
            </a:r>
            <a:r>
              <a:rPr lang="it-IT" dirty="0">
                <a:latin typeface="Abel" panose="02000506030000020004" pitchFamily="2" charset="0"/>
              </a:rPr>
              <a:t>professionale in </a:t>
            </a:r>
            <a:r>
              <a:rPr lang="it-IT" dirty="0" smtClean="0">
                <a:latin typeface="Abel" panose="02000506030000020004" pitchFamily="2" charset="0"/>
              </a:rPr>
              <a:t>uscita.</a:t>
            </a:r>
            <a:endParaRPr lang="it-IT" dirty="0">
              <a:latin typeface="Abel" panose="02000506030000020004" pitchFamily="2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PREMESSA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91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49" y="1825625"/>
            <a:ext cx="82393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bel" panose="02000506030000020004" pitchFamily="2" charset="0"/>
              </a:rPr>
              <a:t>Avviare un percorso di riflessione collegiale per </a:t>
            </a:r>
            <a:endParaRPr lang="it-IT" sz="2400" dirty="0" smtClean="0">
              <a:latin typeface="Abel" panose="02000506030000020004" pitchFamily="2" charset="0"/>
            </a:endParaRPr>
          </a:p>
          <a:p>
            <a:pPr marL="0" indent="0">
              <a:buNone/>
            </a:pPr>
            <a:r>
              <a:rPr lang="it-IT" sz="2400" b="1" dirty="0" smtClean="0">
                <a:latin typeface="Abel" panose="02000506030000020004" pitchFamily="2" charset="0"/>
              </a:rPr>
              <a:t>convergere</a:t>
            </a:r>
            <a:r>
              <a:rPr lang="it-IT" sz="2400" dirty="0" smtClean="0">
                <a:latin typeface="Abel" panose="02000506030000020004" pitchFamily="2" charset="0"/>
              </a:rPr>
              <a:t> </a:t>
            </a:r>
            <a:r>
              <a:rPr lang="it-IT" sz="2400" dirty="0">
                <a:latin typeface="Abel" panose="02000506030000020004" pitchFamily="2" charset="0"/>
              </a:rPr>
              <a:t>su scelte condivise e </a:t>
            </a:r>
            <a:endParaRPr lang="it-IT" sz="2400" dirty="0" smtClean="0">
              <a:latin typeface="Abel" panose="02000506030000020004" pitchFamily="2" charset="0"/>
            </a:endParaRPr>
          </a:p>
          <a:p>
            <a:pPr marL="0" indent="0">
              <a:buNone/>
            </a:pPr>
            <a:r>
              <a:rPr lang="it-IT" sz="2400" b="1" dirty="0" smtClean="0">
                <a:latin typeface="Abel" panose="02000506030000020004" pitchFamily="2" charset="0"/>
              </a:rPr>
              <a:t>allineare </a:t>
            </a:r>
            <a:r>
              <a:rPr lang="it-IT" sz="2400" dirty="0">
                <a:latin typeface="Abel" panose="02000506030000020004" pitchFamily="2" charset="0"/>
              </a:rPr>
              <a:t>sempre meglio la strategia di insegnamento/apprendimento in funzione del raggiungimento degli obiettivi espressi in termini di risultati attesi (</a:t>
            </a:r>
            <a:r>
              <a:rPr lang="it-IT" sz="2400" i="1" dirty="0">
                <a:latin typeface="Abel" panose="02000506030000020004" pitchFamily="2" charset="0"/>
              </a:rPr>
              <a:t>competenze</a:t>
            </a:r>
            <a:r>
              <a:rPr lang="it-IT" sz="2400" dirty="0">
                <a:latin typeface="Abel" panose="02000506030000020004" pitchFamily="2" charset="0"/>
              </a:rPr>
              <a:t>) che lo studente dovrebbe manifestare al termine del </a:t>
            </a:r>
            <a:r>
              <a:rPr lang="it-IT" sz="2400" dirty="0" smtClean="0">
                <a:latin typeface="Abel" panose="02000506030000020004" pitchFamily="2" charset="0"/>
              </a:rPr>
              <a:t>percorso di studio </a:t>
            </a:r>
            <a:r>
              <a:rPr lang="it-IT" sz="2400" dirty="0">
                <a:latin typeface="Abel" panose="02000506030000020004" pitchFamily="2" charset="0"/>
              </a:rPr>
              <a:t>in relazione al profilo professionale </a:t>
            </a:r>
            <a:r>
              <a:rPr lang="it-IT" sz="2400" dirty="0" smtClean="0">
                <a:latin typeface="Abel" panose="02000506030000020004" pitchFamily="2" charset="0"/>
              </a:rPr>
              <a:t>finale dei seguenti Corsi di</a:t>
            </a:r>
          </a:p>
          <a:p>
            <a:r>
              <a:rPr lang="it-IT" sz="2400" dirty="0" smtClean="0">
                <a:latin typeface="Abel" panose="02000506030000020004" pitchFamily="2" charset="0"/>
              </a:rPr>
              <a:t>Laurea in </a:t>
            </a:r>
            <a:r>
              <a:rPr lang="it-IT" sz="2400" i="1" dirty="0" smtClean="0">
                <a:latin typeface="Abel" panose="02000506030000020004" pitchFamily="2" charset="0"/>
              </a:rPr>
              <a:t>Educazione Religiosa</a:t>
            </a:r>
          </a:p>
          <a:p>
            <a:r>
              <a:rPr lang="it-IT" sz="2400" dirty="0" smtClean="0">
                <a:latin typeface="Abel" panose="02000506030000020004" pitchFamily="2" charset="0"/>
              </a:rPr>
              <a:t>Laurea Magistrale in </a:t>
            </a:r>
            <a:r>
              <a:rPr lang="it-IT" sz="2400" i="1" dirty="0" smtClean="0">
                <a:latin typeface="Abel" panose="02000506030000020004" pitchFamily="2" charset="0"/>
              </a:rPr>
              <a:t>Pedagogia e didattica della religione</a:t>
            </a:r>
          </a:p>
          <a:p>
            <a:pPr marL="0" indent="0">
              <a:buNone/>
            </a:pPr>
            <a:r>
              <a:rPr lang="it-IT" sz="2400" i="1" dirty="0" smtClean="0">
                <a:latin typeface="Abel" panose="02000506030000020004" pitchFamily="2" charset="0"/>
              </a:rPr>
              <a:t>  e in Catechetica e Pastorale giovanile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OBIETTIVO DELL’INCONTRO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13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49" y="1825625"/>
            <a:ext cx="819617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sz="2400" i="1" dirty="0" smtClean="0">
                <a:latin typeface="Abel" panose="02000506030000020004" pitchFamily="2" charset="0"/>
              </a:rPr>
              <a:t>Analisi</a:t>
            </a:r>
            <a:r>
              <a:rPr lang="it-IT" sz="2400" dirty="0" smtClean="0">
                <a:latin typeface="Abel" panose="02000506030000020004" pitchFamily="2" charset="0"/>
              </a:rPr>
              <a:t> dell’obiettivo n</a:t>
            </a:r>
            <a:r>
              <a:rPr lang="it-IT" sz="2400" dirty="0">
                <a:latin typeface="Abel" panose="02000506030000020004" pitchFamily="2" charset="0"/>
              </a:rPr>
              <a:t>. </a:t>
            </a:r>
            <a:r>
              <a:rPr lang="it-IT" sz="2400" dirty="0" smtClean="0">
                <a:solidFill>
                  <a:srgbClr val="FF0000"/>
                </a:solidFill>
                <a:latin typeface="Abel" panose="02000506030000020004" pitchFamily="2" charset="0"/>
              </a:rPr>
              <a:t>3</a:t>
            </a:r>
            <a:r>
              <a:rPr lang="it-IT" sz="2400" dirty="0" smtClean="0">
                <a:latin typeface="Abel" panose="02000506030000020004" pitchFamily="2" charset="0"/>
              </a:rPr>
              <a:t> </a:t>
            </a:r>
            <a:r>
              <a:rPr lang="it-IT" sz="2400" dirty="0">
                <a:latin typeface="Abel" panose="02000506030000020004" pitchFamily="2" charset="0"/>
              </a:rPr>
              <a:t>del Corso di </a:t>
            </a:r>
            <a:r>
              <a:rPr lang="it-IT" sz="2400" dirty="0" smtClean="0">
                <a:latin typeface="Abel" panose="02000506030000020004" pitchFamily="2" charset="0"/>
              </a:rPr>
              <a:t>Laurea in </a:t>
            </a:r>
            <a:r>
              <a:rPr lang="it-IT" sz="2400" i="1" dirty="0" smtClean="0">
                <a:latin typeface="Abel" panose="02000506030000020004" pitchFamily="2" charset="0"/>
              </a:rPr>
              <a:t>Educazione Religiosa </a:t>
            </a:r>
            <a:r>
              <a:rPr lang="it-IT" sz="2400" dirty="0" smtClean="0">
                <a:latin typeface="Abel" panose="02000506030000020004" pitchFamily="2" charset="0"/>
              </a:rPr>
              <a:t>allo scopo di esplicitare come è promosso da ciascun docente  nella propria attività formativa in vista della formazione del </a:t>
            </a:r>
            <a:r>
              <a:rPr lang="it-IT" sz="2400" dirty="0">
                <a:latin typeface="Abel" panose="02000506030000020004" pitchFamily="2" charset="0"/>
              </a:rPr>
              <a:t>profilo </a:t>
            </a:r>
            <a:r>
              <a:rPr lang="it-IT" sz="2400" dirty="0" smtClean="0">
                <a:latin typeface="Abel" panose="02000506030000020004" pitchFamily="2" charset="0"/>
              </a:rPr>
              <a:t>del laureato (</a:t>
            </a:r>
            <a:r>
              <a:rPr lang="it-IT" sz="2400" b="1" dirty="0" smtClean="0">
                <a:solidFill>
                  <a:srgbClr val="00B0F0"/>
                </a:solidFill>
                <a:latin typeface="Abel" panose="02000506030000020004" pitchFamily="2" charset="0"/>
              </a:rPr>
              <a:t>40 minuti</a:t>
            </a:r>
            <a:r>
              <a:rPr lang="it-IT" sz="2400" dirty="0" smtClean="0">
                <a:latin typeface="Abel" panose="02000506030000020004" pitchFamily="2" charset="0"/>
              </a:rPr>
              <a:t>)</a:t>
            </a:r>
          </a:p>
          <a:p>
            <a:pPr marL="514350" indent="-514350">
              <a:buFont typeface="+mj-lt"/>
              <a:buAutoNum type="alphaLcParenR"/>
            </a:pPr>
            <a:endParaRPr lang="it-IT" sz="2400" i="1" dirty="0" smtClean="0">
              <a:latin typeface="Abel" panose="02000506030000020004" pitchFamily="2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t-IT" sz="2400" i="1" dirty="0" smtClean="0">
                <a:latin typeface="Abel" panose="02000506030000020004" pitchFamily="2" charset="0"/>
              </a:rPr>
              <a:t>Dibattito</a:t>
            </a:r>
            <a:r>
              <a:rPr lang="it-IT" sz="2400" dirty="0" smtClean="0">
                <a:latin typeface="Abel" panose="02000506030000020004" pitchFamily="2" charset="0"/>
              </a:rPr>
              <a:t> </a:t>
            </a:r>
            <a:r>
              <a:rPr lang="it-IT" sz="2400" dirty="0" smtClean="0">
                <a:latin typeface="Abel" panose="02000506030000020004" pitchFamily="2" charset="0"/>
              </a:rPr>
              <a:t>sui profili professionali delle Lauree Magistrali e raccolta di eventuali integrazioni degli </a:t>
            </a:r>
            <a:r>
              <a:rPr lang="it-IT" sz="2400" dirty="0">
                <a:latin typeface="Abel" panose="02000506030000020004" pitchFamily="2" charset="0"/>
              </a:rPr>
              <a:t>obiettivi </a:t>
            </a:r>
            <a:r>
              <a:rPr lang="it-IT" sz="2400" dirty="0" smtClean="0">
                <a:latin typeface="Abel" panose="02000506030000020004" pitchFamily="2" charset="0"/>
              </a:rPr>
              <a:t>finali dei </a:t>
            </a:r>
            <a:r>
              <a:rPr lang="it-IT" sz="2400" dirty="0">
                <a:latin typeface="Abel" panose="02000506030000020004" pitchFamily="2" charset="0"/>
              </a:rPr>
              <a:t>Corsi di </a:t>
            </a:r>
            <a:r>
              <a:rPr lang="it-IT" sz="2400" dirty="0" smtClean="0">
                <a:latin typeface="Abel" panose="02000506030000020004" pitchFamily="2" charset="0"/>
              </a:rPr>
              <a:t>studio (</a:t>
            </a:r>
            <a:r>
              <a:rPr lang="it-IT" sz="2400" b="1" dirty="0" smtClean="0">
                <a:solidFill>
                  <a:srgbClr val="00B0F0"/>
                </a:solidFill>
                <a:latin typeface="Abel" panose="02000506030000020004" pitchFamily="2" charset="0"/>
              </a:rPr>
              <a:t>30 </a:t>
            </a:r>
            <a:r>
              <a:rPr lang="it-IT" sz="2400" b="1" dirty="0">
                <a:solidFill>
                  <a:srgbClr val="00B0F0"/>
                </a:solidFill>
                <a:latin typeface="Abel" panose="02000506030000020004" pitchFamily="2" charset="0"/>
              </a:rPr>
              <a:t>minuti</a:t>
            </a:r>
            <a:r>
              <a:rPr lang="it-IT" sz="2400" dirty="0" smtClean="0">
                <a:latin typeface="Abel" panose="02000506030000020004" pitchFamily="2" charset="0"/>
              </a:rPr>
              <a:t>)</a:t>
            </a:r>
            <a:endParaRPr lang="it-IT" sz="4400" dirty="0">
              <a:latin typeface="Abel" panose="02000506030000020004" pitchFamily="2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SVOLGIMENTO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429935" y="186870"/>
            <a:ext cx="4687522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bel" panose="02000506030000020004" pitchFamily="2" charset="0"/>
              </a:rPr>
              <a:t>OBIETTIVI N. </a:t>
            </a:r>
            <a:r>
              <a:rPr lang="it-IT" b="1" dirty="0" smtClean="0">
                <a:solidFill>
                  <a:srgbClr val="FF0000"/>
                </a:solidFill>
                <a:latin typeface="Abel" panose="02000506030000020004" pitchFamily="2" charset="0"/>
              </a:rPr>
              <a:t>3:</a:t>
            </a:r>
            <a:endParaRPr lang="it-IT" b="1" dirty="0" smtClean="0">
              <a:solidFill>
                <a:srgbClr val="FF0000"/>
              </a:solidFill>
              <a:latin typeface="Abel" panose="02000506030000020004" pitchFamily="2" charset="0"/>
            </a:endParaRPr>
          </a:p>
          <a:p>
            <a:r>
              <a:rPr lang="it-IT" b="1" dirty="0" smtClean="0">
                <a:solidFill>
                  <a:srgbClr val="FF0000"/>
                </a:solidFill>
                <a:latin typeface="Abel" panose="02000506030000020004" pitchFamily="2" charset="0"/>
              </a:rPr>
              <a:t>Essere in grado di comprendere linguaggi specifici, contenuti e metodi nell’ambito delle scienze dell’educazione nel rapporto con le scienze teologiche</a:t>
            </a:r>
            <a:endParaRPr lang="it-IT" b="1" dirty="0" smtClean="0">
              <a:solidFill>
                <a:srgbClr val="FF0000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1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106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77970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latin typeface="Abel" panose="02000506030000020004" pitchFamily="2" charset="0"/>
              </a:rPr>
              <a:t>Negli </a:t>
            </a:r>
            <a:r>
              <a:rPr lang="it-IT" sz="2400" b="1" dirty="0" smtClean="0">
                <a:latin typeface="Abel" panose="02000506030000020004" pitchFamily="2" charset="0"/>
              </a:rPr>
              <a:t>Allegati</a:t>
            </a:r>
            <a:r>
              <a:rPr lang="it-IT" sz="2400" dirty="0" smtClean="0">
                <a:latin typeface="Abel" panose="02000506030000020004" pitchFamily="2" charset="0"/>
              </a:rPr>
              <a:t> sono raccolti i risultati dell’indagine: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Abel" panose="02000506030000020004" pitchFamily="2" charset="0"/>
              </a:rPr>
              <a:t>A1</a:t>
            </a:r>
            <a:r>
              <a:rPr lang="it-IT" sz="2400" b="1" dirty="0" smtClean="0">
                <a:latin typeface="Abel" panose="02000506030000020004" pitchFamily="2" charset="0"/>
              </a:rPr>
              <a:t> e </a:t>
            </a:r>
            <a:r>
              <a:rPr lang="it-IT" sz="2400" b="1" dirty="0" smtClean="0">
                <a:solidFill>
                  <a:srgbClr val="FF0000"/>
                </a:solidFill>
                <a:latin typeface="Abel" panose="02000506030000020004" pitchFamily="2" charset="0"/>
              </a:rPr>
              <a:t>A2</a:t>
            </a:r>
            <a:r>
              <a:rPr lang="it-IT" sz="2400" b="1" dirty="0" smtClean="0">
                <a:latin typeface="Abel" panose="02000506030000020004" pitchFamily="2" charset="0"/>
              </a:rPr>
              <a:t>: </a:t>
            </a:r>
            <a:r>
              <a:rPr lang="it-IT" sz="2400" dirty="0" smtClean="0">
                <a:latin typeface="Abel" panose="02000506030000020004" pitchFamily="2" charset="0"/>
              </a:rPr>
              <a:t>Prospetto degli obiettivi finali del Corso di studio con l’indicazione di quelli che ogni docente ha dichiarato di promuovere in modo intenzionale nelle attività formative che svolge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Abel" panose="02000506030000020004" pitchFamily="2" charset="0"/>
              </a:rPr>
              <a:t>A3</a:t>
            </a:r>
            <a:r>
              <a:rPr lang="it-IT" sz="2400" b="1" dirty="0" smtClean="0">
                <a:latin typeface="Abel" panose="02000506030000020004" pitchFamily="2" charset="0"/>
              </a:rPr>
              <a:t>: </a:t>
            </a:r>
            <a:r>
              <a:rPr lang="it-IT" sz="2400" dirty="0" smtClean="0">
                <a:latin typeface="Abel" panose="02000506030000020004" pitchFamily="2" charset="0"/>
              </a:rPr>
              <a:t>Raccolta sintetica dei metodi e delle strategie di insegnamento/apprendimento e dei criteri e delle strategie di valutazione dichiarati dai docenti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STRUMENTI per l’allineamento del profilo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4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047" y="1"/>
            <a:ext cx="78515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ccia a destra 4"/>
          <p:cNvSpPr/>
          <p:nvPr/>
        </p:nvSpPr>
        <p:spPr>
          <a:xfrm rot="5400000">
            <a:off x="1897986" y="1486787"/>
            <a:ext cx="276446" cy="255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/>
          <p:nvPr/>
        </p:nvCxnSpPr>
        <p:spPr>
          <a:xfrm flipV="1">
            <a:off x="1802255" y="542259"/>
            <a:ext cx="789467" cy="106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4561404" y="1552354"/>
            <a:ext cx="45454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ccia a destra 10"/>
          <p:cNvSpPr/>
          <p:nvPr/>
        </p:nvSpPr>
        <p:spPr>
          <a:xfrm>
            <a:off x="5114222" y="999463"/>
            <a:ext cx="175438" cy="29771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1559435" y="3429001"/>
            <a:ext cx="206082" cy="27644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35565" y="214122"/>
            <a:ext cx="149860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it-IT" sz="1600" i="1" dirty="0" smtClean="0">
                <a:latin typeface="Abel" panose="02000506030000020004" pitchFamily="2" charset="0"/>
              </a:rPr>
              <a:t>A </a:t>
            </a:r>
            <a:r>
              <a:rPr lang="it-IT" sz="1600" i="1" dirty="0">
                <a:latin typeface="Abel" panose="02000506030000020004" pitchFamily="2" charset="0"/>
              </a:rPr>
              <a:t>titolo esemplificativo, </a:t>
            </a:r>
            <a:r>
              <a:rPr lang="it-IT" sz="1600" i="1" dirty="0" smtClean="0">
                <a:latin typeface="Abel" panose="02000506030000020004" pitchFamily="2" charset="0"/>
              </a:rPr>
              <a:t>esaminiamo l’obiettivo n</a:t>
            </a:r>
            <a:r>
              <a:rPr lang="it-IT" sz="1600" i="1" dirty="0">
                <a:latin typeface="Abel" panose="02000506030000020004" pitchFamily="2" charset="0"/>
              </a:rPr>
              <a:t>. </a:t>
            </a:r>
            <a:r>
              <a:rPr lang="it-IT" sz="1600" i="1" dirty="0" smtClean="0">
                <a:latin typeface="Abel" panose="02000506030000020004" pitchFamily="2" charset="0"/>
              </a:rPr>
              <a:t>3 </a:t>
            </a:r>
            <a:r>
              <a:rPr lang="it-IT" sz="1600" i="1" dirty="0">
                <a:latin typeface="Abel" panose="02000506030000020004" pitchFamily="2" charset="0"/>
              </a:rPr>
              <a:t>del Corso di </a:t>
            </a:r>
            <a:r>
              <a:rPr lang="it-IT" sz="1600" i="1" dirty="0" smtClean="0">
                <a:latin typeface="Abel" panose="02000506030000020004" pitchFamily="2" charset="0"/>
              </a:rPr>
              <a:t>Laurea. </a:t>
            </a:r>
          </a:p>
          <a:p>
            <a:pPr marL="0" lvl="1"/>
            <a:endParaRPr lang="it-IT" sz="1600" dirty="0" smtClean="0">
              <a:latin typeface="Abel" panose="02000506030000020004" pitchFamily="2" charset="0"/>
            </a:endParaRPr>
          </a:p>
          <a:p>
            <a:pPr marL="0" lvl="1"/>
            <a:r>
              <a:rPr lang="it-IT" sz="1600" b="1" dirty="0" smtClean="0">
                <a:latin typeface="Abel" panose="02000506030000020004" pitchFamily="2" charset="0"/>
              </a:rPr>
              <a:t>Come </a:t>
            </a:r>
            <a:r>
              <a:rPr lang="it-IT" sz="1600" b="1" dirty="0">
                <a:latin typeface="Abel" panose="02000506030000020004" pitchFamily="2" charset="0"/>
              </a:rPr>
              <a:t>lo </a:t>
            </a:r>
            <a:r>
              <a:rPr lang="it-IT" sz="1600" b="1" dirty="0" smtClean="0">
                <a:latin typeface="Abel" panose="02000506030000020004" pitchFamily="2" charset="0"/>
              </a:rPr>
              <a:t>promuovi nella tua attività </a:t>
            </a:r>
            <a:r>
              <a:rPr lang="it-IT" sz="1600" b="1" dirty="0">
                <a:latin typeface="Abel" panose="02000506030000020004" pitchFamily="2" charset="0"/>
              </a:rPr>
              <a:t>formativa </a:t>
            </a:r>
            <a:r>
              <a:rPr lang="it-IT" sz="1600" b="1" dirty="0" smtClean="0">
                <a:latin typeface="Abel" panose="02000506030000020004" pitchFamily="2" charset="0"/>
              </a:rPr>
              <a:t>                      (</a:t>
            </a:r>
            <a:r>
              <a:rPr lang="it-IT" sz="1600" b="1" dirty="0">
                <a:latin typeface="Abel" panose="02000506030000020004" pitchFamily="2" charset="0"/>
              </a:rPr>
              <a:t>a livello di obiettivi e di strategie di insegnamento/apprendimento) </a:t>
            </a:r>
            <a:r>
              <a:rPr lang="it-IT" sz="1600" b="1" dirty="0" smtClean="0">
                <a:latin typeface="Abel" panose="02000506030000020004" pitchFamily="2" charset="0"/>
              </a:rPr>
              <a:t>                      in </a:t>
            </a:r>
            <a:r>
              <a:rPr lang="it-IT" sz="1600" b="1" dirty="0">
                <a:latin typeface="Abel" panose="02000506030000020004" pitchFamily="2" charset="0"/>
              </a:rPr>
              <a:t>relazione al profilo </a:t>
            </a:r>
            <a:r>
              <a:rPr lang="it-IT" sz="1600" b="1" dirty="0" smtClean="0">
                <a:latin typeface="Abel" panose="02000506030000020004" pitchFamily="2" charset="0"/>
              </a:rPr>
              <a:t>del Corso?</a:t>
            </a:r>
          </a:p>
          <a:p>
            <a:pPr marL="0" lvl="1"/>
            <a:endParaRPr lang="it-IT" sz="1600" dirty="0" smtClean="0">
              <a:latin typeface="Abel" panose="02000506030000020004" pitchFamily="2" charset="0"/>
            </a:endParaRPr>
          </a:p>
          <a:p>
            <a:pPr marL="0" lvl="1"/>
            <a:r>
              <a:rPr lang="it-IT" sz="1600" i="1" dirty="0" smtClean="0">
                <a:latin typeface="Abel" panose="02000506030000020004" pitchFamily="2" charset="0"/>
              </a:rPr>
              <a:t>Interventi brevi e sintetici a partire da coloro che hanno scelto l’obiettivo n. 6</a:t>
            </a:r>
            <a:endParaRPr lang="it-IT" sz="1600" i="1" dirty="0">
              <a:latin typeface="Abel" panose="02000506030000020004" pitchFamily="2" charset="0"/>
            </a:endParaRPr>
          </a:p>
          <a:p>
            <a:pPr marL="0" lvl="1"/>
            <a:endParaRPr lang="it-IT" sz="1600" dirty="0" smtClean="0">
              <a:latin typeface="Abel" panose="02000506030000020004" pitchFamily="2" charset="0"/>
            </a:endParaRPr>
          </a:p>
          <a:p>
            <a:pPr marL="0" lvl="1"/>
            <a:r>
              <a:rPr lang="it-IT" sz="1600" cap="small" dirty="0" smtClean="0">
                <a:latin typeface="Abel" panose="02000506030000020004" pitchFamily="2" charset="0"/>
              </a:rPr>
              <a:t>Tempo</a:t>
            </a:r>
            <a:r>
              <a:rPr lang="it-IT" sz="1600" dirty="0" smtClean="0">
                <a:latin typeface="Abel" panose="02000506030000020004" pitchFamily="2" charset="0"/>
              </a:rPr>
              <a:t>: </a:t>
            </a:r>
            <a:r>
              <a:rPr lang="it-IT" sz="1600" i="1" dirty="0" smtClean="0">
                <a:latin typeface="Abel" panose="02000506030000020004" pitchFamily="2" charset="0"/>
              </a:rPr>
              <a:t>45 minuti</a:t>
            </a:r>
            <a:endParaRPr lang="it-IT" sz="1600" dirty="0">
              <a:latin typeface="Abel" panose="02000506030000020004" pitchFamily="2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1802255" y="3705447"/>
            <a:ext cx="7671354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2514600" y="552891"/>
            <a:ext cx="1952625" cy="190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998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METODI E STRATEGIE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 DI INS./APP.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260669"/>
              </p:ext>
            </p:extLst>
          </p:nvPr>
        </p:nvGraphicFramePr>
        <p:xfrm>
          <a:off x="74429" y="1074841"/>
          <a:ext cx="8941981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0250"/>
                <a:gridCol w="1477926"/>
                <a:gridCol w="1339702"/>
                <a:gridCol w="225410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i="1" dirty="0" smtClean="0"/>
                        <a:t>variabili</a:t>
                      </a:r>
                    </a:p>
                    <a:p>
                      <a:r>
                        <a:rPr lang="it-IT" dirty="0" smtClean="0"/>
                        <a:t>TIPOLOGIA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In presenza 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a distanza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Individuale o </a:t>
                      </a:r>
                    </a:p>
                    <a:p>
                      <a:pPr algn="ctr"/>
                      <a:r>
                        <a:rPr lang="it-IT" sz="1600" dirty="0" smtClean="0"/>
                        <a:t>di gruppo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Lezione frontale orale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>
                        <a:buFont typeface="Arial" panose="020B0604020202020204" pitchFamily="34" charset="0"/>
                        <a:buChar char="­"/>
                      </a:pPr>
                      <a:r>
                        <a:rPr lang="it-IT" dirty="0" smtClean="0"/>
                        <a:t>in presenza</a:t>
                      </a:r>
                    </a:p>
                    <a:p>
                      <a:pPr marL="104775" indent="-104775" algn="l">
                        <a:buFont typeface="Arial" panose="020B0604020202020204" pitchFamily="34" charset="0"/>
                        <a:buChar char="­"/>
                      </a:pPr>
                      <a:r>
                        <a:rPr lang="it-IT" dirty="0" smtClean="0"/>
                        <a:t>a distanza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>
                        <a:buFont typeface="Arial" panose="020B0604020202020204" pitchFamily="34" charset="0"/>
                        <a:buChar char="­"/>
                      </a:pPr>
                      <a:r>
                        <a:rPr lang="it-IT" dirty="0" smtClean="0"/>
                        <a:t>di gruppo</a:t>
                      </a:r>
                    </a:p>
                    <a:p>
                      <a:pPr marL="104775" marR="0" indent="-104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­"/>
                        <a:tabLst/>
                        <a:defRPr/>
                      </a:pPr>
                      <a:r>
                        <a:rPr lang="it-IT" dirty="0" smtClean="0"/>
                        <a:t>individuale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dirty="0" smtClean="0"/>
                        <a:t>Con sussidi cartacei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dirty="0" smtClean="0"/>
                        <a:t>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multimediali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Esercitazione</a:t>
                      </a:r>
                      <a:r>
                        <a:rPr lang="it-IT" b="1" i="1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err="1" smtClean="0"/>
                        <a:t>Problem</a:t>
                      </a:r>
                      <a:r>
                        <a:rPr lang="it-IT" b="1" i="1" dirty="0" smtClean="0"/>
                        <a:t> </a:t>
                      </a:r>
                      <a:r>
                        <a:rPr lang="it-IT" b="1" i="1" dirty="0" err="1" smtClean="0"/>
                        <a:t>based</a:t>
                      </a:r>
                      <a:r>
                        <a:rPr lang="it-IT" b="1" i="1" dirty="0" smtClean="0"/>
                        <a:t> </a:t>
                      </a:r>
                      <a:r>
                        <a:rPr lang="it-IT" b="1" i="1" dirty="0" err="1" smtClean="0"/>
                        <a:t>learning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Analisi</a:t>
                      </a:r>
                      <a:r>
                        <a:rPr lang="it-IT" b="1" i="1" baseline="0" dirty="0" smtClean="0"/>
                        <a:t> e d</a:t>
                      </a:r>
                      <a:r>
                        <a:rPr lang="it-IT" b="1" i="1" dirty="0" smtClean="0"/>
                        <a:t>iscussione  di casi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Didattica per situazioni  / Apprendimento esperienziale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Applicazione a fatti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 cronaca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di vita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Dibattito</a:t>
                      </a:r>
                      <a:r>
                        <a:rPr lang="it-IT" b="1" i="1" baseline="0" dirty="0" smtClean="0"/>
                        <a:t> / Discussione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aula</a:t>
                      </a:r>
                    </a:p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sul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forum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Scrittura di sé / Narrazione</a:t>
                      </a:r>
                      <a:endParaRPr lang="it-IT" sz="18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marR="0" indent="-104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­"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E-Portfolio</a:t>
                      </a:r>
                    </a:p>
                    <a:p>
                      <a:pPr marL="104775" marR="0" indent="-104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­"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Diario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 bordo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Studio autonomo</a:t>
                      </a:r>
                      <a:r>
                        <a:rPr lang="it-IT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guidato</a:t>
                      </a:r>
                      <a:endParaRPr lang="it-IT" sz="18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E-Learning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Dinamiche di gruppo / </a:t>
                      </a:r>
                      <a:r>
                        <a:rPr lang="it-IT" b="1" i="1" dirty="0" err="1" smtClean="0"/>
                        <a:t>Role</a:t>
                      </a:r>
                      <a:r>
                        <a:rPr lang="it-IT" b="1" i="1" dirty="0" smtClean="0"/>
                        <a:t> play 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Supervisione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55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8151185" cy="447948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b="1" dirty="0" smtClean="0">
                <a:latin typeface="Abel" panose="02000506030000020004" pitchFamily="2" charset="0"/>
              </a:rPr>
              <a:t>Gli incontri sugli altri profili professionali si prevedono nelle seguenti date: </a:t>
            </a:r>
          </a:p>
          <a:p>
            <a:pPr marL="0" lvl="0" indent="0">
              <a:buNone/>
            </a:pPr>
            <a:endParaRPr lang="it-IT" dirty="0">
              <a:latin typeface="Abel" panose="02000506030000020004" pitchFamily="2" charset="0"/>
            </a:endParaRPr>
          </a:p>
          <a:p>
            <a:pPr marL="0" indent="0">
              <a:buNone/>
            </a:pPr>
            <a:r>
              <a:rPr lang="it-IT" dirty="0" smtClean="0">
                <a:latin typeface="Abel" panose="02000506030000020004" pitchFamily="2" charset="0"/>
              </a:rPr>
              <a:t>12 </a:t>
            </a:r>
            <a:r>
              <a:rPr lang="it-IT" dirty="0" smtClean="0">
                <a:latin typeface="Abel" panose="02000506030000020004" pitchFamily="2" charset="0"/>
              </a:rPr>
              <a:t>o 15 </a:t>
            </a:r>
            <a:r>
              <a:rPr lang="it-IT" b="1" dirty="0" smtClean="0">
                <a:latin typeface="Abel" panose="02000506030000020004" pitchFamily="2" charset="0"/>
              </a:rPr>
              <a:t>febbraio</a:t>
            </a:r>
            <a:r>
              <a:rPr lang="it-IT" dirty="0" smtClean="0">
                <a:latin typeface="Abel" panose="02000506030000020004" pitchFamily="2" charset="0"/>
              </a:rPr>
              <a:t>: </a:t>
            </a:r>
            <a:r>
              <a:rPr lang="it-IT" i="1" dirty="0" smtClean="0">
                <a:latin typeface="Abel" panose="02000506030000020004" pitchFamily="2" charset="0"/>
              </a:rPr>
              <a:t>Organizzazioni scolastiche</a:t>
            </a:r>
          </a:p>
          <a:p>
            <a:pPr marL="0" indent="0">
              <a:buNone/>
            </a:pPr>
            <a:r>
              <a:rPr lang="it-IT" b="1" dirty="0" smtClean="0">
                <a:latin typeface="Abel" panose="02000506030000020004" pitchFamily="2" charset="0"/>
              </a:rPr>
              <a:t>26 febbraio: </a:t>
            </a:r>
            <a:r>
              <a:rPr lang="it-IT" i="1" dirty="0" smtClean="0">
                <a:latin typeface="Abel" panose="02000506030000020004" pitchFamily="2" charset="0"/>
              </a:rPr>
              <a:t>Corso di Spiritualità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04537" y="3154766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smtClean="0">
                <a:solidFill>
                  <a:srgbClr val="FF0000"/>
                </a:solidFill>
              </a:rPr>
              <a:t>?</a:t>
            </a:r>
            <a:endParaRPr lang="it-IT" sz="6600" b="1" dirty="0">
              <a:solidFill>
                <a:srgbClr val="FF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I PROSSIMI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 INCONTRI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29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2384</TotalTime>
  <Words>562</Words>
  <Application>Microsoft Office PowerPoint</Application>
  <PresentationFormat>Presentazione su schermo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 Unicode MS</vt:lpstr>
      <vt:lpstr>Abel</vt:lpstr>
      <vt:lpstr>Arial</vt:lpstr>
      <vt:lpstr>Calibri</vt:lpstr>
      <vt:lpstr>Calibri Light</vt:lpstr>
      <vt:lpstr>Wingdings</vt:lpstr>
      <vt:lpstr>Tema di Office</vt:lpstr>
      <vt:lpstr>Verso una strategia condivisa  di Insegnamento / Apprendimento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enrica ottone</dc:creator>
  <cp:lastModifiedBy>enrica ottone</cp:lastModifiedBy>
  <cp:revision>140</cp:revision>
  <dcterms:created xsi:type="dcterms:W3CDTF">2017-09-11T08:19:29Z</dcterms:created>
  <dcterms:modified xsi:type="dcterms:W3CDTF">2018-01-22T16:35:37Z</dcterms:modified>
</cp:coreProperties>
</file>