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3" r:id="rId4"/>
    <p:sldId id="274" r:id="rId5"/>
    <p:sldId id="285" r:id="rId6"/>
    <p:sldId id="286" r:id="rId7"/>
    <p:sldId id="284" r:id="rId8"/>
    <p:sldId id="288" r:id="rId9"/>
    <p:sldId id="289" r:id="rId10"/>
    <p:sldId id="281" r:id="rId11"/>
    <p:sldId id="287" r:id="rId12"/>
    <p:sldId id="262" r:id="rId13"/>
    <p:sldId id="270" r:id="rId14"/>
    <p:sldId id="283" r:id="rId15"/>
    <p:sldId id="275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8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3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ottone\Downloads\results-survey895676%20(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2000" dirty="0" smtClean="0"/>
              <a:t>Denominazioni dei </a:t>
            </a:r>
            <a:r>
              <a:rPr lang="it-IT" sz="2000" dirty="0" smtClean="0">
                <a:solidFill>
                  <a:srgbClr val="FF0000"/>
                </a:solidFill>
              </a:rPr>
              <a:t>46</a:t>
            </a:r>
            <a:r>
              <a:rPr lang="it-IT" sz="2000" dirty="0" smtClean="0"/>
              <a:t> </a:t>
            </a:r>
            <a:r>
              <a:rPr lang="it-IT" sz="2000" dirty="0"/>
              <a:t>Corsi </a:t>
            </a:r>
            <a:r>
              <a:rPr lang="it-IT" sz="2000" dirty="0" smtClean="0"/>
              <a:t>L-19 italiani (2016-2017)</a:t>
            </a:r>
            <a:endParaRPr lang="it-IT" sz="2000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1413654884908465"/>
          <c:w val="0.97345173071721158"/>
          <c:h val="0.7840397721535413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8512686519011837"/>
                  <c:y val="0.11146929941165193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Arial Black" panose="020B0A04020102020204" pitchFamily="34" charset="0"/>
                    </a:defRPr>
                  </a:pPr>
                  <a:endParaRPr lang="it-IT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Arial Black" panose="020B0A04020102020204" pitchFamily="34" charset="0"/>
                    </a:defRPr>
                  </a:pPr>
                  <a:endParaRPr lang="it-IT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836750162947841"/>
                  <c:y val="-7.673964146914819E-2"/>
                </c:manualLayout>
              </c:layout>
              <c:tx>
                <c:rich>
                  <a:bodyPr/>
                  <a:lstStyle/>
                  <a:p>
                    <a:pPr>
                      <a:defRPr sz="1000" b="1">
                        <a:solidFill>
                          <a:schemeClr val="bg1"/>
                        </a:solidFill>
                        <a:latin typeface="Arial Black" panose="020B0A04020102020204" pitchFamily="34" charset="0"/>
                      </a:defRPr>
                    </a:pPr>
                    <a:r>
                      <a:rPr lang="it-IT" sz="1000" dirty="0" err="1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Educatore</a:t>
                    </a:r>
                    <a:endParaRPr lang="it-IT" sz="1000" dirty="0">
                      <a:solidFill>
                        <a:schemeClr val="bg1"/>
                      </a:solidFill>
                      <a:latin typeface="Arial Black" panose="020B0A04020102020204" pitchFamily="34" charset="0"/>
                    </a:endParaRPr>
                  </a:p>
                  <a:p>
                    <a:pPr>
                      <a:defRPr sz="1000" b="1">
                        <a:solidFill>
                          <a:schemeClr val="bg1"/>
                        </a:solidFill>
                        <a:latin typeface="Arial Black" panose="020B0A04020102020204" pitchFamily="34" charset="0"/>
                      </a:defRPr>
                    </a:pPr>
                    <a:r>
                      <a:rPr lang="it-IT" sz="10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 (</a:t>
                    </a:r>
                    <a:r>
                      <a:rPr lang="it-IT" sz="1000" dirty="0" err="1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sociale</a:t>
                    </a:r>
                    <a:r>
                      <a:rPr lang="it-IT" sz="10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, </a:t>
                    </a:r>
                    <a:r>
                      <a:rPr lang="it-IT" sz="1000" dirty="0" err="1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culturale</a:t>
                    </a:r>
                    <a:r>
                      <a:rPr lang="it-IT" sz="10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, </a:t>
                    </a:r>
                  </a:p>
                  <a:p>
                    <a:pPr>
                      <a:defRPr sz="1000" b="1">
                        <a:solidFill>
                          <a:schemeClr val="bg1"/>
                        </a:solidFill>
                        <a:latin typeface="Arial Black" panose="020B0A04020102020204" pitchFamily="34" charset="0"/>
                      </a:defRPr>
                    </a:pPr>
                    <a:r>
                      <a:rPr lang="it-IT" sz="10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di </a:t>
                    </a:r>
                    <a:r>
                      <a:rPr lang="it-IT" sz="1000" dirty="0" err="1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comunità</a:t>
                    </a:r>
                    <a:r>
                      <a:rPr lang="it-IT" sz="10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, </a:t>
                    </a:r>
                    <a:r>
                      <a:rPr lang="it-IT" sz="1000" dirty="0" err="1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dell'infanzia</a:t>
                    </a:r>
                    <a:r>
                      <a:rPr lang="it-IT" sz="10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rPr>
                      <a:t>)
13%</a:t>
                    </a:r>
                    <a:endParaRPr lang="it-IT" sz="10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445293291966753"/>
                  <c:y val="8.7795269490849828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bg1"/>
                      </a:solidFill>
                      <a:latin typeface="Arial Black" panose="020B0A04020102020204" pitchFamily="34" charset="0"/>
                    </a:defRPr>
                  </a:pPr>
                  <a:endParaRPr lang="it-IT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latin typeface="Arial Black" panose="020B0A04020102020204" pitchFamily="34" charset="0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'[results-survey895676 (3).xls]Foglio1'!$G$5:$G$8</c:f>
              <c:strCache>
                <c:ptCount val="4"/>
                <c:pt idx="0">
                  <c:v>Scienze dell’educazione e della formazione</c:v>
                </c:pt>
                <c:pt idx="1">
                  <c:v>Scienze dell’educazione</c:v>
                </c:pt>
                <c:pt idx="2">
                  <c:v>Educatore (sociale, culturale, di comunità, dell'infanzia)</c:v>
                </c:pt>
                <c:pt idx="3">
                  <c:v>Altro</c:v>
                </c:pt>
              </c:strCache>
            </c:strRef>
          </c:cat>
          <c:val>
            <c:numRef>
              <c:f>'[results-survey895676 (3).xls]Foglio1'!$H$5:$H$8</c:f>
              <c:numCache>
                <c:formatCode>General</c:formatCode>
                <c:ptCount val="4"/>
                <c:pt idx="0">
                  <c:v>17</c:v>
                </c:pt>
                <c:pt idx="1">
                  <c:v>14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8720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0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291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0235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02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879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038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402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64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14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71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89D3-53D5-4731-A327-D0E701B2761C}" type="datetimeFigureOut">
              <a:rPr lang="it-IT" smtClean="0"/>
              <a:t>17/11/2017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89198-2DF1-462E-8647-9C1C7A5FDF8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920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fse-auxilium.org/it/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pfse-auxilium.org/it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3547241"/>
            <a:ext cx="9144000" cy="8694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1844566"/>
            <a:ext cx="9144000" cy="1665397"/>
          </a:xfrm>
          <a:solidFill>
            <a:srgbClr val="C00000"/>
          </a:solidFill>
        </p:spPr>
        <p:txBody>
          <a:bodyPr>
            <a:normAutofit/>
          </a:bodyPr>
          <a:lstStyle/>
          <a:p>
            <a:r>
              <a:rPr lang="it-IT" sz="4400" b="1" cap="small" dirty="0">
                <a:solidFill>
                  <a:schemeClr val="bg1"/>
                </a:solidFill>
                <a:latin typeface="Abel" panose="02000506030000020004" pitchFamily="2" charset="0"/>
              </a:rPr>
              <a:t>Verso </a:t>
            </a:r>
            <a:r>
              <a:rPr lang="it-IT" sz="4400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  <a:t>una strategia condivisa </a:t>
            </a:r>
            <a:br>
              <a:rPr lang="it-IT" sz="4400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</a:br>
            <a:r>
              <a:rPr lang="it-IT" sz="4400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  <a:t>di Insegnamento / Apprendimento</a:t>
            </a:r>
            <a:endParaRPr lang="it-IT" sz="4400" b="1" cap="small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9144000" cy="814687"/>
          </a:xfrm>
        </p:spPr>
        <p:txBody>
          <a:bodyPr>
            <a:normAutofit/>
          </a:bodyPr>
          <a:lstStyle/>
          <a:p>
            <a:r>
              <a:rPr lang="it-IT" sz="2000" dirty="0" smtClean="0">
                <a:latin typeface="Abel" panose="02000506030000020004" pitchFamily="2" charset="0"/>
              </a:rPr>
              <a:t>Incontro con i Docenti dei Corsi di Laurea/Laurea Magistrale </a:t>
            </a:r>
          </a:p>
          <a:p>
            <a:r>
              <a:rPr lang="it-IT" sz="2000" dirty="0" smtClean="0">
                <a:latin typeface="Abel" panose="02000506030000020004" pitchFamily="2" charset="0"/>
              </a:rPr>
              <a:t>che preparano l’</a:t>
            </a:r>
            <a:r>
              <a:rPr lang="it-IT" sz="2000" i="1" dirty="0" smtClean="0">
                <a:latin typeface="Abel" panose="02000506030000020004" pitchFamily="2" charset="0"/>
              </a:rPr>
              <a:t>Educatore Professionale </a:t>
            </a:r>
            <a:r>
              <a:rPr lang="it-IT" sz="2000" dirty="0" smtClean="0">
                <a:latin typeface="Abel" panose="02000506030000020004" pitchFamily="2" charset="0"/>
              </a:rPr>
              <a:t>e il </a:t>
            </a:r>
            <a:r>
              <a:rPr lang="it-IT" sz="2000" i="1" dirty="0" smtClean="0">
                <a:latin typeface="Abel" panose="02000506030000020004" pitchFamily="2" charset="0"/>
              </a:rPr>
              <a:t>Coordinatore di servizi socio-educativi</a:t>
            </a:r>
            <a:endParaRPr lang="it-IT" sz="2000" i="1" dirty="0">
              <a:latin typeface="Abel" panose="02000506030000020004" pitchFamily="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0" y="61161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el" panose="02000506030000020004" pitchFamily="2" charset="0"/>
              </a:rPr>
              <a:t>AUXILIUM, 16 novembre 2017</a:t>
            </a:r>
            <a:endParaRPr lang="it-IT" b="1" dirty="0">
              <a:solidFill>
                <a:schemeClr val="tx1">
                  <a:lumMod val="50000"/>
                  <a:lumOff val="50000"/>
                </a:schemeClr>
              </a:solidFill>
              <a:latin typeface="Abel" panose="02000506030000020004" pitchFamily="2" charset="0"/>
            </a:endParaRPr>
          </a:p>
        </p:txBody>
      </p:sp>
      <p:pic>
        <p:nvPicPr>
          <p:cNvPr id="5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041" y="248508"/>
            <a:ext cx="1177533" cy="1166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81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365051"/>
            <a:ext cx="9144000" cy="47166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     PROPOSTA DI LEGGE IORI (Italia)</a:t>
            </a:r>
            <a:endParaRPr lang="it-IT" sz="36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628649" y="1449238"/>
            <a:ext cx="8419657" cy="514997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 smtClean="0">
                <a:latin typeface="Abel" panose="02000506030000020004" pitchFamily="2" charset="0"/>
              </a:rPr>
              <a:t>La Proposta </a:t>
            </a:r>
            <a:r>
              <a:rPr lang="it-IT" dirty="0">
                <a:latin typeface="Abel" panose="02000506030000020004" pitchFamily="2" charset="0"/>
              </a:rPr>
              <a:t>di Legge </a:t>
            </a:r>
            <a:r>
              <a:rPr lang="it-IT" dirty="0" smtClean="0">
                <a:latin typeface="Abel" panose="02000506030000020004" pitchFamily="2" charset="0"/>
              </a:rPr>
              <a:t>n</a:t>
            </a:r>
            <a:r>
              <a:rPr lang="it-IT" dirty="0">
                <a:latin typeface="Abel" panose="02000506030000020004" pitchFamily="2" charset="0"/>
              </a:rPr>
              <a:t>. 2656/2014 “</a:t>
            </a:r>
            <a:r>
              <a:rPr lang="it-IT" b="1" dirty="0">
                <a:latin typeface="Abel" panose="02000506030000020004" pitchFamily="2" charset="0"/>
              </a:rPr>
              <a:t>Disciplina delle professioni di </a:t>
            </a:r>
            <a:r>
              <a:rPr lang="it-IT" b="1" dirty="0" smtClean="0">
                <a:latin typeface="Abel" panose="02000506030000020004" pitchFamily="2" charset="0"/>
              </a:rPr>
              <a:t>               educatore </a:t>
            </a:r>
            <a:r>
              <a:rPr lang="it-IT" b="1" dirty="0">
                <a:latin typeface="Abel" panose="02000506030000020004" pitchFamily="2" charset="0"/>
              </a:rPr>
              <a:t>e di pedagogista</a:t>
            </a:r>
            <a:r>
              <a:rPr lang="it-IT" dirty="0">
                <a:latin typeface="Abel" panose="02000506030000020004" pitchFamily="2" charset="0"/>
              </a:rPr>
              <a:t>”, </a:t>
            </a:r>
            <a:r>
              <a:rPr lang="it-IT" dirty="0" smtClean="0">
                <a:latin typeface="Abel" panose="02000506030000020004" pitchFamily="2" charset="0"/>
              </a:rPr>
              <a:t>approvata </a:t>
            </a:r>
            <a:r>
              <a:rPr lang="it-IT" dirty="0">
                <a:latin typeface="Abel" panose="02000506030000020004" pitchFamily="2" charset="0"/>
              </a:rPr>
              <a:t>alla Camera </a:t>
            </a:r>
            <a:r>
              <a:rPr lang="it-IT" dirty="0" smtClean="0">
                <a:latin typeface="Abel" panose="02000506030000020004" pitchFamily="2" charset="0"/>
              </a:rPr>
              <a:t>nel 2016, è in </a:t>
            </a:r>
            <a:r>
              <a:rPr lang="it-IT" dirty="0">
                <a:latin typeface="Abel" panose="02000506030000020004" pitchFamily="2" charset="0"/>
              </a:rPr>
              <a:t>fase </a:t>
            </a:r>
            <a:r>
              <a:rPr lang="it-IT" dirty="0" smtClean="0">
                <a:latin typeface="Abel" panose="02000506030000020004" pitchFamily="2" charset="0"/>
              </a:rPr>
              <a:t>              di </a:t>
            </a:r>
            <a:r>
              <a:rPr lang="it-IT" dirty="0">
                <a:latin typeface="Abel" panose="02000506030000020004" pitchFamily="2" charset="0"/>
              </a:rPr>
              <a:t>discussione in </a:t>
            </a:r>
            <a:r>
              <a:rPr lang="it-IT" dirty="0" smtClean="0">
                <a:latin typeface="Abel" panose="02000506030000020004" pitchFamily="2" charset="0"/>
              </a:rPr>
              <a:t>Senato. Con essa si intende regolamentare il disordine </a:t>
            </a:r>
            <a:r>
              <a:rPr lang="it-IT" dirty="0">
                <a:latin typeface="Abel" panose="02000506030000020004" pitchFamily="2" charset="0"/>
              </a:rPr>
              <a:t>professionale e accademico sulla figura </a:t>
            </a:r>
            <a:r>
              <a:rPr lang="it-IT" dirty="0" smtClean="0">
                <a:latin typeface="Abel" panose="02000506030000020004" pitchFamily="2" charset="0"/>
              </a:rPr>
              <a:t>dell’educatore, definire </a:t>
            </a:r>
            <a:r>
              <a:rPr lang="it-IT" dirty="0">
                <a:latin typeface="Abel" panose="02000506030000020004" pitchFamily="2" charset="0"/>
              </a:rPr>
              <a:t>gli ambiti </a:t>
            </a:r>
            <a:r>
              <a:rPr lang="it-IT" dirty="0" smtClean="0">
                <a:latin typeface="Abel" panose="02000506030000020004" pitchFamily="2" charset="0"/>
              </a:rPr>
              <a:t>occupazionali e le </a:t>
            </a:r>
            <a:r>
              <a:rPr lang="it-IT" dirty="0">
                <a:latin typeface="Abel" panose="02000506030000020004" pitchFamily="2" charset="0"/>
              </a:rPr>
              <a:t>competenze, riordinare l’accesso alla </a:t>
            </a:r>
            <a:r>
              <a:rPr lang="it-IT" dirty="0" smtClean="0">
                <a:latin typeface="Abel" panose="02000506030000020004" pitchFamily="2" charset="0"/>
              </a:rPr>
              <a:t>professione.               Prevede </a:t>
            </a:r>
            <a:r>
              <a:rPr lang="it-IT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2 diverse </a:t>
            </a:r>
            <a:r>
              <a:rPr lang="it-IT" b="1" dirty="0">
                <a:solidFill>
                  <a:srgbClr val="FF0000"/>
                </a:solidFill>
                <a:latin typeface="Abel" panose="02000506030000020004" pitchFamily="2" charset="0"/>
              </a:rPr>
              <a:t>figure</a:t>
            </a:r>
            <a:r>
              <a:rPr lang="it-IT" dirty="0">
                <a:latin typeface="Abel" panose="02000506030000020004" pitchFamily="2" charset="0"/>
              </a:rPr>
              <a:t>: </a:t>
            </a:r>
            <a:endParaRPr lang="it-IT" dirty="0" smtClean="0">
              <a:latin typeface="Abel" panose="02000506030000020004" pitchFamily="2" charset="0"/>
            </a:endParaRPr>
          </a:p>
          <a:p>
            <a:pPr>
              <a:buFontTx/>
              <a:buChar char="-"/>
            </a:pPr>
            <a:r>
              <a:rPr lang="it-IT" dirty="0" smtClean="0">
                <a:latin typeface="Abel" panose="02000506030000020004" pitchFamily="2" charset="0"/>
              </a:rPr>
              <a:t>Educatore </a:t>
            </a:r>
            <a:r>
              <a:rPr lang="it-IT" dirty="0">
                <a:latin typeface="Abel" panose="02000506030000020004" pitchFamily="2" charset="0"/>
              </a:rPr>
              <a:t>professionale </a:t>
            </a:r>
            <a:r>
              <a:rPr lang="it-IT" b="1" dirty="0" smtClean="0">
                <a:latin typeface="Abel" panose="02000506030000020004" pitchFamily="2" charset="0"/>
              </a:rPr>
              <a:t>socio-sanitari</a:t>
            </a:r>
            <a:r>
              <a:rPr lang="it-IT" dirty="0" smtClean="0">
                <a:latin typeface="Abel" panose="02000506030000020004" pitchFamily="2" charset="0"/>
              </a:rPr>
              <a:t>o (SNT-2</a:t>
            </a:r>
            <a:r>
              <a:rPr lang="it-IT" dirty="0">
                <a:latin typeface="Abel" panose="02000506030000020004" pitchFamily="2" charset="0"/>
              </a:rPr>
              <a:t>) </a:t>
            </a:r>
            <a:endParaRPr lang="it-IT" dirty="0" smtClean="0">
              <a:latin typeface="Abel" panose="02000506030000020004" pitchFamily="2" charset="0"/>
            </a:endParaRPr>
          </a:p>
          <a:p>
            <a:pPr>
              <a:buFontTx/>
              <a:buChar char="-"/>
            </a:pPr>
            <a:r>
              <a:rPr lang="it-IT" dirty="0" smtClean="0">
                <a:latin typeface="Abel" panose="02000506030000020004" pitchFamily="2" charset="0"/>
              </a:rPr>
              <a:t>Educatore professionale </a:t>
            </a:r>
            <a:r>
              <a:rPr lang="it-IT" b="1" dirty="0" smtClean="0">
                <a:solidFill>
                  <a:srgbClr val="0070C0"/>
                </a:solidFill>
                <a:latin typeface="Abel" panose="02000506030000020004" pitchFamily="2" charset="0"/>
              </a:rPr>
              <a:t>socio-pedagogico</a:t>
            </a:r>
            <a:r>
              <a:rPr lang="it-IT" dirty="0" smtClean="0">
                <a:latin typeface="Abel" panose="02000506030000020004" pitchFamily="2" charset="0"/>
              </a:rPr>
              <a:t> (L-19).</a:t>
            </a:r>
            <a:endParaRPr lang="it-IT" dirty="0">
              <a:latin typeface="Abel" panose="02000506030000020004" pitchFamily="2" charset="0"/>
            </a:endParaRPr>
          </a:p>
          <a:p>
            <a:pPr marL="0" indent="0">
              <a:buNone/>
            </a:pPr>
            <a:r>
              <a:rPr lang="it-IT" dirty="0" smtClean="0">
                <a:latin typeface="Abel" panose="02000506030000020004" pitchFamily="2" charset="0"/>
              </a:rPr>
              <a:t>In </a:t>
            </a:r>
            <a:r>
              <a:rPr lang="it-IT" dirty="0">
                <a:latin typeface="Abel" panose="02000506030000020004" pitchFamily="2" charset="0"/>
              </a:rPr>
              <a:t>caso di </a:t>
            </a:r>
            <a:r>
              <a:rPr lang="it-IT" dirty="0" smtClean="0">
                <a:latin typeface="Abel" panose="02000506030000020004" pitchFamily="2" charset="0"/>
              </a:rPr>
              <a:t>approvazione la L-19 </a:t>
            </a:r>
            <a:r>
              <a:rPr lang="it-IT" i="1" dirty="0" smtClean="0">
                <a:latin typeface="Abel" panose="02000506030000020004" pitchFamily="2" charset="0"/>
              </a:rPr>
              <a:t>non </a:t>
            </a:r>
            <a:r>
              <a:rPr lang="it-IT" i="1" dirty="0">
                <a:latin typeface="Abel" panose="02000506030000020004" pitchFamily="2" charset="0"/>
              </a:rPr>
              <a:t>sarà abilitante alla professione </a:t>
            </a:r>
            <a:r>
              <a:rPr lang="it-IT" dirty="0">
                <a:latin typeface="Abel" panose="02000506030000020004" pitchFamily="2" charset="0"/>
              </a:rPr>
              <a:t>dal momento che non presenta i criteri del numero chiuso, della frequenza obbligatoria e dell’esame finale per l’abilitazione. </a:t>
            </a:r>
            <a:endParaRPr lang="it-IT" dirty="0" smtClean="0">
              <a:latin typeface="Abel" panose="02000506030000020004" pitchFamily="2" charset="0"/>
            </a:endParaRPr>
          </a:p>
          <a:p>
            <a:pPr marL="0" indent="0">
              <a:buNone/>
            </a:pPr>
            <a:r>
              <a:rPr lang="it-IT" dirty="0" smtClean="0">
                <a:latin typeface="Abel" panose="02000506030000020004" pitchFamily="2" charset="0"/>
              </a:rPr>
              <a:t>Per </a:t>
            </a:r>
            <a:r>
              <a:rPr lang="it-IT" dirty="0">
                <a:latin typeface="Abel" panose="02000506030000020004" pitchFamily="2" charset="0"/>
              </a:rPr>
              <a:t>l’</a:t>
            </a:r>
            <a:r>
              <a:rPr lang="it-IT" i="1" dirty="0">
                <a:latin typeface="Abel" panose="02000506030000020004" pitchFamily="2" charset="0"/>
              </a:rPr>
              <a:t>accesso alla professione </a:t>
            </a:r>
            <a:r>
              <a:rPr lang="it-IT" dirty="0" smtClean="0">
                <a:latin typeface="Abel" panose="02000506030000020004" pitchFamily="2" charset="0"/>
              </a:rPr>
              <a:t>sarà indispensabile </a:t>
            </a:r>
            <a:r>
              <a:rPr lang="it-IT" dirty="0">
                <a:latin typeface="Abel" panose="02000506030000020004" pitchFamily="2" charset="0"/>
              </a:rPr>
              <a:t>il titolo di Laurea, </a:t>
            </a:r>
            <a:r>
              <a:rPr lang="it-IT" dirty="0" smtClean="0">
                <a:latin typeface="Abel" panose="02000506030000020004" pitchFamily="2" charset="0"/>
              </a:rPr>
              <a:t>ma la legge non sarà </a:t>
            </a:r>
            <a:r>
              <a:rPr lang="it-IT" dirty="0">
                <a:latin typeface="Abel" panose="02000506030000020004" pitchFamily="2" charset="0"/>
              </a:rPr>
              <a:t>retroattiva per gli educatori che operano già </a:t>
            </a:r>
            <a:r>
              <a:rPr lang="it-IT" dirty="0" smtClean="0">
                <a:latin typeface="Abel" panose="02000506030000020004" pitchFamily="2" charset="0"/>
              </a:rPr>
              <a:t>senza titolo.</a:t>
            </a:r>
            <a:r>
              <a:rPr lang="it-IT" dirty="0">
                <a:latin typeface="Abel" panose="02000506030000020004" pitchFamily="2" charset="0"/>
              </a:rPr>
              <a:t> </a:t>
            </a:r>
          </a:p>
          <a:p>
            <a:pPr marL="0" indent="0">
              <a:buNone/>
            </a:pPr>
            <a:r>
              <a:rPr lang="it-IT" dirty="0" smtClean="0">
                <a:latin typeface="Abel" panose="02000506030000020004" pitchFamily="2" charset="0"/>
              </a:rPr>
              <a:t>Disciplina anche il </a:t>
            </a:r>
            <a:r>
              <a:rPr lang="it-IT" dirty="0">
                <a:latin typeface="Abel" panose="02000506030000020004" pitchFamily="2" charset="0"/>
              </a:rPr>
              <a:t>profilo del </a:t>
            </a:r>
            <a:r>
              <a:rPr lang="it-IT" dirty="0" smtClean="0">
                <a:latin typeface="Abel" panose="02000506030000020004" pitchFamily="2" charset="0"/>
              </a:rPr>
              <a:t>“Pedagogista</a:t>
            </a:r>
            <a:r>
              <a:rPr lang="it-IT" dirty="0">
                <a:latin typeface="Abel" panose="02000506030000020004" pitchFamily="2" charset="0"/>
              </a:rPr>
              <a:t>”, che ha conseguito il titolo </a:t>
            </a:r>
            <a:r>
              <a:rPr lang="it-IT" dirty="0" smtClean="0">
                <a:latin typeface="Abel" panose="02000506030000020004" pitchFamily="2" charset="0"/>
              </a:rPr>
              <a:t>magistrale (LM 50, 57, 85, 93), e può operare con </a:t>
            </a:r>
            <a:r>
              <a:rPr lang="it-IT" dirty="0">
                <a:latin typeface="Abel" panose="02000506030000020004" pitchFamily="2" charset="0"/>
              </a:rPr>
              <a:t>competenze di coordinamento e gestione a vari livelli, tra cui l’organizzazione e il </a:t>
            </a:r>
            <a:r>
              <a:rPr lang="it-IT" i="1" dirty="0">
                <a:latin typeface="Abel" panose="02000506030000020004" pitchFamily="2" charset="0"/>
              </a:rPr>
              <a:t>management</a:t>
            </a:r>
            <a:r>
              <a:rPr lang="it-IT" dirty="0">
                <a:latin typeface="Abel" panose="02000506030000020004" pitchFamily="2" charset="0"/>
              </a:rPr>
              <a:t> delle strutture educative</a:t>
            </a:r>
            <a:r>
              <a:rPr lang="it-IT" dirty="0" smtClean="0">
                <a:latin typeface="Abel" panose="02000506030000020004" pitchFamily="2" charset="0"/>
              </a:rPr>
              <a:t>.</a:t>
            </a:r>
            <a:endParaRPr lang="it-IT" dirty="0">
              <a:latin typeface="Abel" panose="02000506030000020004" pitchFamily="2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680483" y="6534834"/>
            <a:ext cx="792795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>
                <a:latin typeface="Abel" panose="02000506030000020004" pitchFamily="2" charset="0"/>
              </a:rPr>
              <a:t>http://www.senato.it/leg/17/BGT/Schede/Ddliter/47044.htm</a:t>
            </a:r>
          </a:p>
        </p:txBody>
      </p:sp>
    </p:spTree>
    <p:extLst>
      <p:ext uri="{BB962C8B-B14F-4D97-AF65-F5344CB8AC3E}">
        <p14:creationId xmlns:p14="http://schemas.microsoft.com/office/powerpoint/2010/main" val="2097537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825625"/>
            <a:ext cx="819617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2400" i="1" dirty="0" smtClean="0">
                <a:latin typeface="Abel" panose="02000506030000020004" pitchFamily="2" charset="0"/>
              </a:rPr>
              <a:t>Analisi</a:t>
            </a:r>
            <a:r>
              <a:rPr lang="it-IT" sz="2400" dirty="0" smtClean="0">
                <a:latin typeface="Abel" panose="02000506030000020004" pitchFamily="2" charset="0"/>
              </a:rPr>
              <a:t> dell’obiettivo n</a:t>
            </a:r>
            <a:r>
              <a:rPr lang="it-IT" sz="2400" dirty="0">
                <a:latin typeface="Abel" panose="02000506030000020004" pitchFamily="2" charset="0"/>
              </a:rPr>
              <a:t>. </a:t>
            </a:r>
            <a:r>
              <a:rPr lang="it-IT" sz="2400" dirty="0" smtClean="0">
                <a:solidFill>
                  <a:srgbClr val="FF0000"/>
                </a:solidFill>
                <a:latin typeface="Abel" panose="02000506030000020004" pitchFamily="2" charset="0"/>
              </a:rPr>
              <a:t>6</a:t>
            </a:r>
            <a:r>
              <a:rPr lang="it-IT" sz="2400" dirty="0" smtClean="0">
                <a:latin typeface="Abel" panose="02000506030000020004" pitchFamily="2" charset="0"/>
              </a:rPr>
              <a:t> </a:t>
            </a:r>
            <a:r>
              <a:rPr lang="it-IT" sz="2400" dirty="0">
                <a:latin typeface="Abel" panose="02000506030000020004" pitchFamily="2" charset="0"/>
              </a:rPr>
              <a:t>del Corso di </a:t>
            </a:r>
            <a:r>
              <a:rPr lang="it-IT" sz="2400" dirty="0" smtClean="0">
                <a:latin typeface="Abel" panose="02000506030000020004" pitchFamily="2" charset="0"/>
              </a:rPr>
              <a:t>Laurea in </a:t>
            </a:r>
            <a:r>
              <a:rPr lang="it-IT" sz="2400" i="1" dirty="0" smtClean="0">
                <a:latin typeface="Abel" panose="02000506030000020004" pitchFamily="2" charset="0"/>
              </a:rPr>
              <a:t>Educatore Professionale </a:t>
            </a:r>
            <a:r>
              <a:rPr lang="it-IT" sz="2400" dirty="0" smtClean="0">
                <a:latin typeface="Abel" panose="02000506030000020004" pitchFamily="2" charset="0"/>
              </a:rPr>
              <a:t>allo scopo di esplicitare come è promosso da ciascun docente  nella propria attività formativa in vista della formazione del </a:t>
            </a:r>
            <a:r>
              <a:rPr lang="it-IT" sz="2400" dirty="0">
                <a:latin typeface="Abel" panose="02000506030000020004" pitchFamily="2" charset="0"/>
              </a:rPr>
              <a:t>profilo </a:t>
            </a:r>
            <a:r>
              <a:rPr lang="it-IT" sz="2400" dirty="0" smtClean="0">
                <a:latin typeface="Abel" panose="02000506030000020004" pitchFamily="2" charset="0"/>
              </a:rPr>
              <a:t>del laureato (</a:t>
            </a:r>
            <a:r>
              <a:rPr lang="it-IT" sz="2400" b="1" dirty="0" smtClean="0">
                <a:solidFill>
                  <a:srgbClr val="00B0F0"/>
                </a:solidFill>
                <a:latin typeface="Abel" panose="02000506030000020004" pitchFamily="2" charset="0"/>
              </a:rPr>
              <a:t>40 minuti</a:t>
            </a:r>
            <a:r>
              <a:rPr lang="it-IT" sz="2400" dirty="0" smtClean="0">
                <a:latin typeface="Abel" panose="02000506030000020004" pitchFamily="2" charset="0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endParaRPr lang="it-IT" sz="2400" i="1" dirty="0">
              <a:latin typeface="Abel" panose="02000506030000020004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sz="2400" i="1" dirty="0" smtClean="0">
                <a:latin typeface="Abel" panose="02000506030000020004" pitchFamily="2" charset="0"/>
              </a:rPr>
              <a:t>Dibattito</a:t>
            </a:r>
            <a:r>
              <a:rPr lang="it-IT" sz="2400" dirty="0" smtClean="0">
                <a:latin typeface="Abel" panose="02000506030000020004" pitchFamily="2" charset="0"/>
              </a:rPr>
              <a:t> sui profili professionali della Laurea e della Laurea Magistrale e raccolta di eventuali integrazioni degli </a:t>
            </a:r>
            <a:r>
              <a:rPr lang="it-IT" sz="2400" dirty="0">
                <a:latin typeface="Abel" panose="02000506030000020004" pitchFamily="2" charset="0"/>
              </a:rPr>
              <a:t>obiettivi </a:t>
            </a:r>
            <a:r>
              <a:rPr lang="it-IT" sz="2400" dirty="0" smtClean="0">
                <a:latin typeface="Abel" panose="02000506030000020004" pitchFamily="2" charset="0"/>
              </a:rPr>
              <a:t>finali dei </a:t>
            </a:r>
            <a:r>
              <a:rPr lang="it-IT" sz="2400" dirty="0">
                <a:latin typeface="Abel" panose="02000506030000020004" pitchFamily="2" charset="0"/>
              </a:rPr>
              <a:t>Corsi di </a:t>
            </a:r>
            <a:r>
              <a:rPr lang="it-IT" sz="2400" dirty="0" smtClean="0">
                <a:latin typeface="Abel" panose="02000506030000020004" pitchFamily="2" charset="0"/>
              </a:rPr>
              <a:t>studio (</a:t>
            </a:r>
            <a:r>
              <a:rPr lang="it-IT" sz="2400" b="1" dirty="0" smtClean="0">
                <a:solidFill>
                  <a:srgbClr val="00B0F0"/>
                </a:solidFill>
                <a:latin typeface="Abel" panose="02000506030000020004" pitchFamily="2" charset="0"/>
              </a:rPr>
              <a:t>30 </a:t>
            </a:r>
            <a:r>
              <a:rPr lang="it-IT" sz="2400" b="1" dirty="0">
                <a:solidFill>
                  <a:srgbClr val="00B0F0"/>
                </a:solidFill>
                <a:latin typeface="Abel" panose="02000506030000020004" pitchFamily="2" charset="0"/>
              </a:rPr>
              <a:t>minuti</a:t>
            </a:r>
            <a:r>
              <a:rPr lang="it-IT" sz="2400" dirty="0" smtClean="0">
                <a:latin typeface="Abel" panose="02000506030000020004" pitchFamily="2" charset="0"/>
              </a:rPr>
              <a:t>)</a:t>
            </a:r>
            <a:endParaRPr lang="it-IT" sz="4400" dirty="0">
              <a:latin typeface="Abel" panose="02000506030000020004" pitchFamily="2" charset="0"/>
            </a:endParaRPr>
          </a:p>
          <a:p>
            <a:pPr marL="514350" indent="-514350">
              <a:buFont typeface="+mj-lt"/>
              <a:buAutoNum type="alphaLcParenR"/>
            </a:pPr>
            <a:endParaRPr lang="it-IT" sz="2400" i="1" dirty="0" smtClean="0">
              <a:latin typeface="Abel" panose="02000506030000020004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sz="2400" i="1" dirty="0" smtClean="0">
                <a:latin typeface="Abel" panose="02000506030000020004" pitchFamily="2" charset="0"/>
              </a:rPr>
              <a:t>Lettura </a:t>
            </a:r>
            <a:r>
              <a:rPr lang="it-IT" sz="2400" dirty="0" smtClean="0">
                <a:latin typeface="Abel" panose="02000506030000020004" pitchFamily="2" charset="0"/>
              </a:rPr>
              <a:t>dei risultati emersi dal sondaggio sulle strategie di insegnamento/apprendimento (</a:t>
            </a:r>
            <a:r>
              <a:rPr lang="it-IT" sz="2400" b="1" dirty="0" smtClean="0">
                <a:solidFill>
                  <a:srgbClr val="00B0F0"/>
                </a:solidFill>
                <a:latin typeface="Abel" panose="02000506030000020004" pitchFamily="2" charset="0"/>
              </a:rPr>
              <a:t>15 </a:t>
            </a:r>
            <a:r>
              <a:rPr lang="it-IT" sz="2400" b="1" dirty="0">
                <a:solidFill>
                  <a:srgbClr val="00B0F0"/>
                </a:solidFill>
                <a:latin typeface="Abel" panose="02000506030000020004" pitchFamily="2" charset="0"/>
              </a:rPr>
              <a:t>minuti</a:t>
            </a:r>
            <a:r>
              <a:rPr lang="it-IT" sz="2400" dirty="0" smtClean="0">
                <a:latin typeface="Abel" panose="02000506030000020004" pitchFamily="2" charset="0"/>
              </a:rPr>
              <a:t>)</a:t>
            </a:r>
            <a:endParaRPr lang="it-IT" sz="4400" dirty="0">
              <a:latin typeface="Abel" panose="02000506030000020004" pitchFamily="2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SVOLGIMENTO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429935" y="186870"/>
            <a:ext cx="468752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OBIETTIVO N. 6:</a:t>
            </a:r>
          </a:p>
          <a:p>
            <a:r>
              <a:rPr lang="it-IT" dirty="0">
                <a:solidFill>
                  <a:srgbClr val="FF0000"/>
                </a:solidFill>
                <a:latin typeface="Abel" panose="02000506030000020004" pitchFamily="2" charset="0"/>
              </a:rPr>
              <a:t> Saper individuare nella realtà sociale attuale le problematiche educative emergenti e interpretarle alla luce di coerenti criteri scientifici e di una visione integrale della persona e </a:t>
            </a:r>
            <a:r>
              <a:rPr lang="it-IT" dirty="0" smtClean="0">
                <a:solidFill>
                  <a:srgbClr val="FF0000"/>
                </a:solidFill>
                <a:latin typeface="Abel" panose="02000506030000020004" pitchFamily="2" charset="0"/>
              </a:rPr>
              <a:t>dell'educazione</a:t>
            </a:r>
            <a:endParaRPr lang="it-IT" dirty="0">
              <a:solidFill>
                <a:srgbClr val="FF0000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5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79706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 smtClean="0">
                <a:latin typeface="Abel" panose="02000506030000020004" pitchFamily="2" charset="0"/>
              </a:rPr>
              <a:t>Negli </a:t>
            </a:r>
            <a:r>
              <a:rPr lang="it-IT" sz="2400" b="1" dirty="0" smtClean="0">
                <a:latin typeface="Abel" panose="02000506030000020004" pitchFamily="2" charset="0"/>
              </a:rPr>
              <a:t>Allegati</a:t>
            </a:r>
            <a:r>
              <a:rPr lang="it-IT" sz="2400" dirty="0" smtClean="0">
                <a:latin typeface="Abel" panose="02000506030000020004" pitchFamily="2" charset="0"/>
              </a:rPr>
              <a:t> sono raccolti i risultati dell’indagine: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A1</a:t>
            </a:r>
            <a:r>
              <a:rPr lang="it-IT" sz="2400" b="1" dirty="0" smtClean="0">
                <a:latin typeface="Abel" panose="02000506030000020004" pitchFamily="2" charset="0"/>
              </a:rPr>
              <a:t> e </a:t>
            </a:r>
            <a:r>
              <a:rPr lang="it-IT" sz="2400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A2</a:t>
            </a:r>
            <a:r>
              <a:rPr lang="it-IT" sz="2400" b="1" dirty="0" smtClean="0">
                <a:latin typeface="Abel" panose="02000506030000020004" pitchFamily="2" charset="0"/>
              </a:rPr>
              <a:t>: </a:t>
            </a:r>
            <a:r>
              <a:rPr lang="it-IT" sz="2400" dirty="0" smtClean="0">
                <a:latin typeface="Abel" panose="02000506030000020004" pitchFamily="2" charset="0"/>
              </a:rPr>
              <a:t>Prospetto degli obiettivi finali del Corso di studio con l’indicazione di quelli che ogni docente ha dichiarato di promuovere in modo intenzionale nelle attività formative che svolge</a:t>
            </a:r>
          </a:p>
          <a:p>
            <a:r>
              <a:rPr lang="it-IT" sz="2400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A3</a:t>
            </a:r>
            <a:r>
              <a:rPr lang="it-IT" sz="2400" b="1" dirty="0" smtClean="0">
                <a:latin typeface="Abel" panose="02000506030000020004" pitchFamily="2" charset="0"/>
              </a:rPr>
              <a:t>: </a:t>
            </a:r>
            <a:r>
              <a:rPr lang="it-IT" sz="2400" dirty="0" smtClean="0">
                <a:latin typeface="Abel" panose="02000506030000020004" pitchFamily="2" charset="0"/>
              </a:rPr>
              <a:t>Raccolta sintetica dei metodi e delle strategie di insegnamento/apprendimento e dei criteri e delle strategie di valutazione dichiarati dai docenti</a:t>
            </a:r>
          </a:p>
        </p:txBody>
      </p:sp>
      <p:sp>
        <p:nvSpPr>
          <p:cNvPr id="7" name="Rettangolo 6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STRUMENTI per l’allineamento del profilo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4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047" y="1"/>
            <a:ext cx="785154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reccia a destra 4"/>
          <p:cNvSpPr/>
          <p:nvPr/>
        </p:nvSpPr>
        <p:spPr>
          <a:xfrm rot="5400000">
            <a:off x="1897986" y="1486787"/>
            <a:ext cx="276446" cy="2551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 flipV="1">
            <a:off x="1802255" y="542259"/>
            <a:ext cx="789467" cy="106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>
            <a:off x="4561404" y="1552354"/>
            <a:ext cx="45454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a destra 10"/>
          <p:cNvSpPr/>
          <p:nvPr/>
        </p:nvSpPr>
        <p:spPr>
          <a:xfrm>
            <a:off x="5114222" y="999463"/>
            <a:ext cx="175438" cy="297711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a destra 11"/>
          <p:cNvSpPr/>
          <p:nvPr/>
        </p:nvSpPr>
        <p:spPr>
          <a:xfrm>
            <a:off x="1559435" y="3429001"/>
            <a:ext cx="206082" cy="276446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135565" y="214122"/>
            <a:ext cx="1498601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it-IT" sz="1600" i="1" dirty="0" smtClean="0">
                <a:latin typeface="Abel" panose="02000506030000020004" pitchFamily="2" charset="0"/>
              </a:rPr>
              <a:t>A </a:t>
            </a:r>
            <a:r>
              <a:rPr lang="it-IT" sz="1600" i="1" dirty="0">
                <a:latin typeface="Abel" panose="02000506030000020004" pitchFamily="2" charset="0"/>
              </a:rPr>
              <a:t>titolo esemplificativo, </a:t>
            </a:r>
            <a:r>
              <a:rPr lang="it-IT" sz="1600" i="1" dirty="0" smtClean="0">
                <a:latin typeface="Abel" panose="02000506030000020004" pitchFamily="2" charset="0"/>
              </a:rPr>
              <a:t>esaminiamo l’obiettivo n</a:t>
            </a:r>
            <a:r>
              <a:rPr lang="it-IT" sz="1600" i="1" dirty="0">
                <a:latin typeface="Abel" panose="02000506030000020004" pitchFamily="2" charset="0"/>
              </a:rPr>
              <a:t>. </a:t>
            </a:r>
            <a:r>
              <a:rPr lang="it-IT" sz="1600" i="1" dirty="0" smtClean="0">
                <a:latin typeface="Abel" panose="02000506030000020004" pitchFamily="2" charset="0"/>
              </a:rPr>
              <a:t>6 </a:t>
            </a:r>
            <a:r>
              <a:rPr lang="it-IT" sz="1600" i="1" dirty="0">
                <a:latin typeface="Abel" panose="02000506030000020004" pitchFamily="2" charset="0"/>
              </a:rPr>
              <a:t>del Corso di </a:t>
            </a:r>
            <a:r>
              <a:rPr lang="it-IT" sz="1600" i="1" dirty="0" smtClean="0">
                <a:latin typeface="Abel" panose="02000506030000020004" pitchFamily="2" charset="0"/>
              </a:rPr>
              <a:t>Laurea. </a:t>
            </a:r>
          </a:p>
          <a:p>
            <a:pPr marL="0" lvl="1"/>
            <a:endParaRPr lang="it-IT" sz="1600" dirty="0" smtClean="0">
              <a:latin typeface="Abel" panose="02000506030000020004" pitchFamily="2" charset="0"/>
            </a:endParaRPr>
          </a:p>
          <a:p>
            <a:pPr marL="0" lvl="1"/>
            <a:r>
              <a:rPr lang="it-IT" sz="1600" b="1" dirty="0" smtClean="0">
                <a:latin typeface="Abel" panose="02000506030000020004" pitchFamily="2" charset="0"/>
              </a:rPr>
              <a:t>Come </a:t>
            </a:r>
            <a:r>
              <a:rPr lang="it-IT" sz="1600" b="1" dirty="0">
                <a:latin typeface="Abel" panose="02000506030000020004" pitchFamily="2" charset="0"/>
              </a:rPr>
              <a:t>lo </a:t>
            </a:r>
            <a:r>
              <a:rPr lang="it-IT" sz="1600" b="1" dirty="0" smtClean="0">
                <a:latin typeface="Abel" panose="02000506030000020004" pitchFamily="2" charset="0"/>
              </a:rPr>
              <a:t>promuovi nella tua attività </a:t>
            </a:r>
            <a:r>
              <a:rPr lang="it-IT" sz="1600" b="1" dirty="0">
                <a:latin typeface="Abel" panose="02000506030000020004" pitchFamily="2" charset="0"/>
              </a:rPr>
              <a:t>formativa </a:t>
            </a:r>
            <a:r>
              <a:rPr lang="it-IT" sz="1600" b="1" dirty="0" smtClean="0">
                <a:latin typeface="Abel" panose="02000506030000020004" pitchFamily="2" charset="0"/>
              </a:rPr>
              <a:t>                      (</a:t>
            </a:r>
            <a:r>
              <a:rPr lang="it-IT" sz="1600" b="1" dirty="0">
                <a:latin typeface="Abel" panose="02000506030000020004" pitchFamily="2" charset="0"/>
              </a:rPr>
              <a:t>a livello di obiettivi e di strategie di insegnamento/apprendimento) </a:t>
            </a:r>
            <a:r>
              <a:rPr lang="it-IT" sz="1600" b="1" dirty="0" smtClean="0">
                <a:latin typeface="Abel" panose="02000506030000020004" pitchFamily="2" charset="0"/>
              </a:rPr>
              <a:t>                      in </a:t>
            </a:r>
            <a:r>
              <a:rPr lang="it-IT" sz="1600" b="1" dirty="0">
                <a:latin typeface="Abel" panose="02000506030000020004" pitchFamily="2" charset="0"/>
              </a:rPr>
              <a:t>relazione al profilo </a:t>
            </a:r>
            <a:r>
              <a:rPr lang="it-IT" sz="1600" b="1" dirty="0" smtClean="0">
                <a:latin typeface="Abel" panose="02000506030000020004" pitchFamily="2" charset="0"/>
              </a:rPr>
              <a:t>del Corso?</a:t>
            </a:r>
          </a:p>
          <a:p>
            <a:pPr marL="0" lvl="1"/>
            <a:endParaRPr lang="it-IT" sz="1600" dirty="0" smtClean="0">
              <a:latin typeface="Abel" panose="02000506030000020004" pitchFamily="2" charset="0"/>
            </a:endParaRPr>
          </a:p>
          <a:p>
            <a:pPr marL="0" lvl="1"/>
            <a:r>
              <a:rPr lang="it-IT" sz="1600" i="1" dirty="0" smtClean="0">
                <a:latin typeface="Abel" panose="02000506030000020004" pitchFamily="2" charset="0"/>
              </a:rPr>
              <a:t>Interventi brevi e sintetici a partire da coloro che hanno scelto l’obiettivo n. 6</a:t>
            </a:r>
            <a:endParaRPr lang="it-IT" sz="1600" i="1" dirty="0">
              <a:latin typeface="Abel" panose="02000506030000020004" pitchFamily="2" charset="0"/>
            </a:endParaRPr>
          </a:p>
          <a:p>
            <a:pPr marL="0" lvl="1"/>
            <a:endParaRPr lang="it-IT" sz="1600" dirty="0" smtClean="0">
              <a:latin typeface="Abel" panose="02000506030000020004" pitchFamily="2" charset="0"/>
            </a:endParaRPr>
          </a:p>
          <a:p>
            <a:pPr marL="0" lvl="1"/>
            <a:r>
              <a:rPr lang="it-IT" sz="1600" cap="small" dirty="0" smtClean="0">
                <a:latin typeface="Abel" panose="02000506030000020004" pitchFamily="2" charset="0"/>
              </a:rPr>
              <a:t>Tempo</a:t>
            </a:r>
            <a:r>
              <a:rPr lang="it-IT" sz="1600" dirty="0" smtClean="0">
                <a:latin typeface="Abel" panose="02000506030000020004" pitchFamily="2" charset="0"/>
              </a:rPr>
              <a:t>: </a:t>
            </a:r>
            <a:r>
              <a:rPr lang="it-IT" sz="1600" i="1" dirty="0" smtClean="0">
                <a:latin typeface="Abel" panose="02000506030000020004" pitchFamily="2" charset="0"/>
              </a:rPr>
              <a:t>45 minuti</a:t>
            </a:r>
            <a:endParaRPr lang="it-IT" sz="1600" dirty="0">
              <a:latin typeface="Abel" panose="02000506030000020004" pitchFamily="2" charset="0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5292283" y="1773867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Ovale 17"/>
          <p:cNvSpPr/>
          <p:nvPr/>
        </p:nvSpPr>
        <p:spPr>
          <a:xfrm>
            <a:off x="5403890" y="1773868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Ovale 18"/>
          <p:cNvSpPr/>
          <p:nvPr/>
        </p:nvSpPr>
        <p:spPr>
          <a:xfrm>
            <a:off x="5539533" y="1773866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Ovale 19"/>
          <p:cNvSpPr/>
          <p:nvPr/>
        </p:nvSpPr>
        <p:spPr>
          <a:xfrm>
            <a:off x="6025983" y="1789812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6225343" y="1789812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Ovale 21"/>
          <p:cNvSpPr/>
          <p:nvPr/>
        </p:nvSpPr>
        <p:spPr>
          <a:xfrm>
            <a:off x="6336950" y="1773868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6544302" y="1795135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Ovale 23"/>
          <p:cNvSpPr/>
          <p:nvPr/>
        </p:nvSpPr>
        <p:spPr>
          <a:xfrm>
            <a:off x="6655909" y="1795135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6767516" y="1773865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Ovale 25"/>
          <p:cNvSpPr/>
          <p:nvPr/>
        </p:nvSpPr>
        <p:spPr>
          <a:xfrm>
            <a:off x="7099782" y="1798691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Ovale 26"/>
          <p:cNvSpPr/>
          <p:nvPr/>
        </p:nvSpPr>
        <p:spPr>
          <a:xfrm>
            <a:off x="7211389" y="1795135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Ovale 27"/>
          <p:cNvSpPr/>
          <p:nvPr/>
        </p:nvSpPr>
        <p:spPr>
          <a:xfrm>
            <a:off x="7322996" y="1798691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Ovale 28"/>
          <p:cNvSpPr/>
          <p:nvPr/>
        </p:nvSpPr>
        <p:spPr>
          <a:xfrm>
            <a:off x="7557125" y="1784502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" name="Connettore 1 2"/>
          <p:cNvCxnSpPr/>
          <p:nvPr/>
        </p:nvCxnSpPr>
        <p:spPr>
          <a:xfrm>
            <a:off x="1802255" y="3705447"/>
            <a:ext cx="7671354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e 29"/>
          <p:cNvSpPr/>
          <p:nvPr/>
        </p:nvSpPr>
        <p:spPr>
          <a:xfrm>
            <a:off x="7771530" y="1773864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Ovale 30"/>
          <p:cNvSpPr/>
          <p:nvPr/>
        </p:nvSpPr>
        <p:spPr>
          <a:xfrm>
            <a:off x="8014271" y="1798690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2" name="Ovale 31"/>
          <p:cNvSpPr/>
          <p:nvPr/>
        </p:nvSpPr>
        <p:spPr>
          <a:xfrm>
            <a:off x="8230377" y="1802228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Ovale 32"/>
          <p:cNvSpPr/>
          <p:nvPr/>
        </p:nvSpPr>
        <p:spPr>
          <a:xfrm>
            <a:off x="8341984" y="1798672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Ovale 33"/>
          <p:cNvSpPr/>
          <p:nvPr/>
        </p:nvSpPr>
        <p:spPr>
          <a:xfrm>
            <a:off x="8453591" y="1802228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Ovale 34"/>
          <p:cNvSpPr/>
          <p:nvPr/>
        </p:nvSpPr>
        <p:spPr>
          <a:xfrm>
            <a:off x="8562361" y="1802228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Ovale 35"/>
          <p:cNvSpPr/>
          <p:nvPr/>
        </p:nvSpPr>
        <p:spPr>
          <a:xfrm>
            <a:off x="8673968" y="1798672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Ovale 37"/>
          <p:cNvSpPr/>
          <p:nvPr/>
        </p:nvSpPr>
        <p:spPr>
          <a:xfrm>
            <a:off x="8900229" y="1791593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Ovale 38"/>
          <p:cNvSpPr/>
          <p:nvPr/>
        </p:nvSpPr>
        <p:spPr>
          <a:xfrm>
            <a:off x="9011836" y="1788037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0" name="Ovale 39"/>
          <p:cNvSpPr/>
          <p:nvPr/>
        </p:nvSpPr>
        <p:spPr>
          <a:xfrm>
            <a:off x="9123443" y="1791593"/>
            <a:ext cx="111607" cy="1382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9986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6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7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85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9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95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METODI E STRATEGIE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 DI INS./APP.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Segnaposto contenut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260669"/>
              </p:ext>
            </p:extLst>
          </p:nvPr>
        </p:nvGraphicFramePr>
        <p:xfrm>
          <a:off x="74429" y="1074841"/>
          <a:ext cx="8941981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250"/>
                <a:gridCol w="1477926"/>
                <a:gridCol w="1339702"/>
                <a:gridCol w="2254103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it-IT" i="1" dirty="0" smtClean="0"/>
                        <a:t>variabili</a:t>
                      </a:r>
                    </a:p>
                    <a:p>
                      <a:r>
                        <a:rPr lang="it-IT" dirty="0" smtClean="0"/>
                        <a:t>TIPOLOGIA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In presenza 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a distanza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Individuale o </a:t>
                      </a:r>
                    </a:p>
                    <a:p>
                      <a:pPr algn="ctr"/>
                      <a:r>
                        <a:rPr lang="it-IT" sz="1600" dirty="0" smtClean="0"/>
                        <a:t>di gruppo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Lezione frontale orale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>
                        <a:buFont typeface="Arial" panose="020B0604020202020204" pitchFamily="34" charset="0"/>
                        <a:buChar char="­"/>
                      </a:pPr>
                      <a:r>
                        <a:rPr lang="it-IT" dirty="0" smtClean="0"/>
                        <a:t>in presenza</a:t>
                      </a:r>
                    </a:p>
                    <a:p>
                      <a:pPr marL="104775" indent="-104775" algn="l">
                        <a:buFont typeface="Arial" panose="020B0604020202020204" pitchFamily="34" charset="0"/>
                        <a:buChar char="­"/>
                      </a:pPr>
                      <a:r>
                        <a:rPr lang="it-IT" dirty="0" smtClean="0"/>
                        <a:t>a distanza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>
                        <a:buFont typeface="Arial" panose="020B0604020202020204" pitchFamily="34" charset="0"/>
                        <a:buChar char="­"/>
                      </a:pPr>
                      <a:r>
                        <a:rPr lang="it-IT" dirty="0" smtClean="0"/>
                        <a:t>di gruppo</a:t>
                      </a:r>
                    </a:p>
                    <a:p>
                      <a:pPr marL="104775" marR="0" indent="-104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­"/>
                        <a:tabLst/>
                        <a:defRPr/>
                      </a:pPr>
                      <a:r>
                        <a:rPr lang="it-IT" dirty="0" smtClean="0"/>
                        <a:t>individuale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it-IT" dirty="0" smtClean="0"/>
                        <a:t>Con sussidi cartacei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it-IT" dirty="0" smtClean="0"/>
                        <a:t>e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dirty="0" smtClean="0"/>
                        <a:t>multimediali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Esercitazione</a:t>
                      </a:r>
                      <a:r>
                        <a:rPr lang="it-IT" b="1" i="1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err="1" smtClean="0"/>
                        <a:t>Problem</a:t>
                      </a:r>
                      <a:r>
                        <a:rPr lang="it-IT" b="1" i="1" dirty="0" smtClean="0"/>
                        <a:t> </a:t>
                      </a:r>
                      <a:r>
                        <a:rPr lang="it-IT" b="1" i="1" dirty="0" err="1" smtClean="0"/>
                        <a:t>based</a:t>
                      </a:r>
                      <a:r>
                        <a:rPr lang="it-IT" b="1" i="1" dirty="0" smtClean="0"/>
                        <a:t> </a:t>
                      </a:r>
                      <a:r>
                        <a:rPr lang="it-IT" b="1" i="1" dirty="0" err="1" smtClean="0"/>
                        <a:t>learning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Analisi</a:t>
                      </a:r>
                      <a:r>
                        <a:rPr lang="it-IT" b="1" i="1" baseline="0" dirty="0" smtClean="0"/>
                        <a:t> e d</a:t>
                      </a:r>
                      <a:r>
                        <a:rPr lang="it-IT" b="1" i="1" dirty="0" smtClean="0"/>
                        <a:t>iscussione  di casi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Didattica per situazioni  / Apprendimento esperienziale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Applicazione a fatti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 cronaca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 di vita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Dibattito</a:t>
                      </a:r>
                      <a:r>
                        <a:rPr lang="it-IT" b="1" i="1" baseline="0" dirty="0" smtClean="0"/>
                        <a:t> / Discussione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aula</a:t>
                      </a:r>
                    </a:p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sul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forum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‘’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it-IT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Scrittura di sé / Narrazione</a:t>
                      </a:r>
                      <a:endParaRPr lang="it-IT" sz="18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marR="0" indent="-104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­"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E-Portfolio</a:t>
                      </a:r>
                    </a:p>
                    <a:p>
                      <a:pPr marL="104775" marR="0" indent="-1047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­"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Diario</a:t>
                      </a:r>
                      <a:r>
                        <a:rPr lang="it-IT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di bordo</a:t>
                      </a:r>
                      <a:endParaRPr lang="it-IT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Studio autonomo</a:t>
                      </a:r>
                      <a:r>
                        <a:rPr lang="it-IT" sz="18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guidato</a:t>
                      </a:r>
                      <a:endParaRPr lang="it-IT" sz="18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E-Learning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Dinamiche di gruppo / </a:t>
                      </a:r>
                      <a:r>
                        <a:rPr lang="it-IT" b="1" i="1" dirty="0" err="1" smtClean="0"/>
                        <a:t>Role</a:t>
                      </a:r>
                      <a:r>
                        <a:rPr lang="it-IT" b="1" i="1" dirty="0" smtClean="0"/>
                        <a:t> play 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04775" indent="-104775" algn="l" defTabSz="914400" rtl="0" eaLnBrk="1" latinLnBrk="0" hangingPunct="1">
                        <a:buFont typeface="Arial" panose="020B0604020202020204" pitchFamily="34" charset="0"/>
                        <a:buChar char="­"/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i="1" dirty="0" smtClean="0"/>
                        <a:t>Supervisione</a:t>
                      </a:r>
                      <a:endParaRPr lang="it-IT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155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8151185" cy="447948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b="1" dirty="0" smtClean="0">
                <a:latin typeface="Abel" panose="02000506030000020004" pitchFamily="2" charset="0"/>
              </a:rPr>
              <a:t>Gli incontri sugli altri profili professionali si prevedono nelle seguenti date: </a:t>
            </a:r>
          </a:p>
          <a:p>
            <a:pPr marL="0" lvl="0" indent="0">
              <a:buNone/>
            </a:pPr>
            <a:endParaRPr lang="it-IT" dirty="0">
              <a:latin typeface="Abel" panose="02000506030000020004" pitchFamily="2" charset="0"/>
            </a:endParaRPr>
          </a:p>
          <a:p>
            <a:pPr marL="0" indent="0">
              <a:buNone/>
            </a:pPr>
            <a:r>
              <a:rPr lang="it-IT" dirty="0" smtClean="0">
                <a:latin typeface="Abel" panose="02000506030000020004" pitchFamily="2" charset="0"/>
              </a:rPr>
              <a:t>22 o 23 </a:t>
            </a:r>
            <a:r>
              <a:rPr lang="it-IT" b="1" dirty="0" smtClean="0">
                <a:latin typeface="Abel" panose="02000506030000020004" pitchFamily="2" charset="0"/>
              </a:rPr>
              <a:t>gennaio</a:t>
            </a:r>
            <a:r>
              <a:rPr lang="it-IT" i="1" dirty="0" smtClean="0">
                <a:latin typeface="Abel" panose="02000506030000020004" pitchFamily="2" charset="0"/>
              </a:rPr>
              <a:t>: ‘Educazione Religiosa’</a:t>
            </a:r>
          </a:p>
          <a:p>
            <a:pPr marL="0" indent="0">
              <a:buNone/>
            </a:pPr>
            <a:r>
              <a:rPr lang="it-IT" dirty="0" smtClean="0">
                <a:latin typeface="Abel" panose="02000506030000020004" pitchFamily="2" charset="0"/>
              </a:rPr>
              <a:t>12 o 15 </a:t>
            </a:r>
            <a:r>
              <a:rPr lang="it-IT" b="1" dirty="0" smtClean="0">
                <a:latin typeface="Abel" panose="02000506030000020004" pitchFamily="2" charset="0"/>
              </a:rPr>
              <a:t>febbraio</a:t>
            </a:r>
            <a:r>
              <a:rPr lang="it-IT" dirty="0" smtClean="0">
                <a:latin typeface="Abel" panose="02000506030000020004" pitchFamily="2" charset="0"/>
              </a:rPr>
              <a:t>: </a:t>
            </a:r>
            <a:r>
              <a:rPr lang="it-IT" i="1" dirty="0" smtClean="0">
                <a:latin typeface="Abel" panose="02000506030000020004" pitchFamily="2" charset="0"/>
              </a:rPr>
              <a:t>Organizzazioni scolastiche</a:t>
            </a:r>
          </a:p>
          <a:p>
            <a:pPr marL="0" indent="0">
              <a:buNone/>
            </a:pPr>
            <a:r>
              <a:rPr lang="it-IT" b="1" dirty="0" smtClean="0">
                <a:latin typeface="Abel" panose="02000506030000020004" pitchFamily="2" charset="0"/>
              </a:rPr>
              <a:t>26 febbraio: </a:t>
            </a:r>
            <a:r>
              <a:rPr lang="it-IT" i="1" dirty="0" smtClean="0">
                <a:latin typeface="Abel" panose="02000506030000020004" pitchFamily="2" charset="0"/>
              </a:rPr>
              <a:t>Corso di Spiritualità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04537" y="3154766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b="1" dirty="0" smtClean="0">
                <a:solidFill>
                  <a:srgbClr val="FF0000"/>
                </a:solidFill>
              </a:rPr>
              <a:t>?</a:t>
            </a:r>
            <a:endParaRPr lang="it-IT" sz="6600" b="1" dirty="0">
              <a:solidFill>
                <a:srgbClr val="FF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I PROSSIMI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 INCONTRI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9292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392864"/>
            <a:ext cx="8051264" cy="5137331"/>
          </a:xfrm>
        </p:spPr>
        <p:txBody>
          <a:bodyPr>
            <a:normAutofit fontScale="77500" lnSpcReduction="20000"/>
          </a:bodyPr>
          <a:lstStyle/>
          <a:p>
            <a:pPr marL="0" indent="0" fontAlgn="ctr">
              <a:lnSpc>
                <a:spcPct val="120000"/>
              </a:lnSpc>
              <a:buNone/>
            </a:pPr>
            <a:r>
              <a:rPr lang="it-IT" dirty="0" smtClean="0">
                <a:latin typeface="Abel" panose="02000506030000020004" pitchFamily="2" charset="0"/>
              </a:rPr>
              <a:t>Nel </a:t>
            </a:r>
            <a:r>
              <a:rPr lang="it-IT" i="1" dirty="0" smtClean="0">
                <a:latin typeface="Abel" panose="02000506030000020004" pitchFamily="2" charset="0"/>
              </a:rPr>
              <a:t>Piano Strategico Istituzionale 2015-2020</a:t>
            </a:r>
            <a:r>
              <a:rPr lang="it-IT" dirty="0">
                <a:latin typeface="Abel" panose="02000506030000020004" pitchFamily="2" charset="0"/>
              </a:rPr>
              <a:t> </a:t>
            </a:r>
            <a:r>
              <a:rPr lang="it-IT" dirty="0" smtClean="0">
                <a:latin typeface="Abel" panose="02000506030000020004" pitchFamily="2" charset="0"/>
              </a:rPr>
              <a:t>si è scelto di definire la </a:t>
            </a:r>
            <a:r>
              <a:rPr lang="it-IT" b="1" i="1" dirty="0">
                <a:latin typeface="Abel" panose="02000506030000020004" pitchFamily="2" charset="0"/>
              </a:rPr>
              <a:t>Strategia di Insegnamento-Apprendimento</a:t>
            </a:r>
            <a:r>
              <a:rPr lang="it-IT" dirty="0">
                <a:latin typeface="Abel" panose="02000506030000020004" pitchFamily="2" charset="0"/>
              </a:rPr>
              <a:t>, che caratterizza la nostra didattica </a:t>
            </a:r>
            <a:r>
              <a:rPr lang="it-IT" dirty="0" smtClean="0">
                <a:latin typeface="Abel" panose="02000506030000020004" pitchFamily="2" charset="0"/>
              </a:rPr>
              <a:t>universitaria.  </a:t>
            </a:r>
          </a:p>
          <a:p>
            <a:pPr marL="0" indent="0" fontAlgn="ctr">
              <a:lnSpc>
                <a:spcPct val="120000"/>
              </a:lnSpc>
              <a:buNone/>
            </a:pPr>
            <a:r>
              <a:rPr lang="it-IT" dirty="0" smtClean="0">
                <a:latin typeface="Abel" panose="02000506030000020004" pitchFamily="2" charset="0"/>
              </a:rPr>
              <a:t>Per farlo si è scelto di coinvolgere </a:t>
            </a:r>
            <a:r>
              <a:rPr lang="it-IT" b="1" dirty="0">
                <a:latin typeface="Abel" panose="02000506030000020004" pitchFamily="2" charset="0"/>
              </a:rPr>
              <a:t>tutti i docenti </a:t>
            </a:r>
            <a:r>
              <a:rPr lang="it-IT" dirty="0" smtClean="0">
                <a:latin typeface="Abel" panose="02000506030000020004" pitchFamily="2" charset="0"/>
              </a:rPr>
              <a:t>al </a:t>
            </a:r>
            <a:r>
              <a:rPr lang="it-IT" dirty="0">
                <a:latin typeface="Abel" panose="02000506030000020004" pitchFamily="2" charset="0"/>
              </a:rPr>
              <a:t>fine di creare una comune piattaforma di idee e </a:t>
            </a:r>
            <a:r>
              <a:rPr lang="it-IT" dirty="0" smtClean="0">
                <a:latin typeface="Abel" panose="02000506030000020004" pitchFamily="2" charset="0"/>
              </a:rPr>
              <a:t>di </a:t>
            </a:r>
            <a:r>
              <a:rPr lang="it-IT" dirty="0">
                <a:latin typeface="Abel" panose="02000506030000020004" pitchFamily="2" charset="0"/>
              </a:rPr>
              <a:t>pratica ascoltando l’esperienza e rileggendola </a:t>
            </a:r>
            <a:r>
              <a:rPr lang="it-IT" dirty="0" smtClean="0">
                <a:latin typeface="Abel" panose="02000506030000020004" pitchFamily="2" charset="0"/>
              </a:rPr>
              <a:t>alla </a:t>
            </a:r>
            <a:r>
              <a:rPr lang="it-IT" dirty="0">
                <a:latin typeface="Abel" panose="02000506030000020004" pitchFamily="2" charset="0"/>
              </a:rPr>
              <a:t>luce </a:t>
            </a:r>
            <a:r>
              <a:rPr lang="it-IT" dirty="0" smtClean="0">
                <a:latin typeface="Abel" panose="02000506030000020004" pitchFamily="2" charset="0"/>
              </a:rPr>
              <a:t>dei criteri del </a:t>
            </a:r>
            <a:r>
              <a:rPr lang="it-IT" dirty="0">
                <a:latin typeface="Abel" panose="02000506030000020004" pitchFamily="2" charset="0"/>
              </a:rPr>
              <a:t>sistema educativo e </a:t>
            </a:r>
            <a:r>
              <a:rPr lang="it-IT" dirty="0" smtClean="0">
                <a:latin typeface="Abel" panose="02000506030000020004" pitchFamily="2" charset="0"/>
              </a:rPr>
              <a:t>formativo salesiano che caratterizza l’identità istituzionale dell’Auxilium.</a:t>
            </a:r>
            <a:endParaRPr lang="it-IT" dirty="0">
              <a:latin typeface="Abel" panose="02000506030000020004" pitchFamily="2" charset="0"/>
            </a:endParaRPr>
          </a:p>
          <a:p>
            <a:pPr marL="0" indent="0" fontAlgn="ctr">
              <a:lnSpc>
                <a:spcPct val="120000"/>
              </a:lnSpc>
              <a:buNone/>
            </a:pPr>
            <a:r>
              <a:rPr lang="it-IT" dirty="0" smtClean="0">
                <a:latin typeface="Abel" panose="02000506030000020004" pitchFamily="2" charset="0"/>
              </a:rPr>
              <a:t>Sono stati programmati </a:t>
            </a:r>
            <a:r>
              <a:rPr lang="it-IT" b="1" dirty="0" smtClean="0">
                <a:latin typeface="Abel" panose="02000506030000020004" pitchFamily="2" charset="0"/>
              </a:rPr>
              <a:t>5 incontri </a:t>
            </a:r>
            <a:r>
              <a:rPr lang="it-IT" dirty="0" smtClean="0">
                <a:latin typeface="Abel" panose="02000506030000020004" pitchFamily="2" charset="0"/>
              </a:rPr>
              <a:t>che coinvolgono tutti </a:t>
            </a:r>
            <a:r>
              <a:rPr lang="it-IT" dirty="0">
                <a:latin typeface="Abel" panose="02000506030000020004" pitchFamily="2" charset="0"/>
              </a:rPr>
              <a:t>i docenti </a:t>
            </a:r>
            <a:r>
              <a:rPr lang="it-IT" dirty="0" smtClean="0">
                <a:latin typeface="Abel" panose="02000506030000020004" pitchFamily="2" charset="0"/>
              </a:rPr>
              <a:t>per </a:t>
            </a:r>
            <a:r>
              <a:rPr lang="it-IT" dirty="0">
                <a:latin typeface="Abel" panose="02000506030000020004" pitchFamily="2" charset="0"/>
              </a:rPr>
              <a:t>Corsi di Studio allo scopo di </a:t>
            </a:r>
            <a:endParaRPr lang="it-IT" dirty="0" smtClean="0">
              <a:latin typeface="Abel" panose="02000506030000020004" pitchFamily="2" charset="0"/>
            </a:endParaRPr>
          </a:p>
          <a:p>
            <a:pPr fontAlgn="ctr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Abel" panose="02000506030000020004" pitchFamily="2" charset="0"/>
              </a:rPr>
              <a:t>monitorare</a:t>
            </a:r>
            <a:r>
              <a:rPr lang="it-IT" b="1" dirty="0">
                <a:latin typeface="Abel" panose="02000506030000020004" pitchFamily="2" charset="0"/>
              </a:rPr>
              <a:t>, valutare e accrescere </a:t>
            </a:r>
            <a:r>
              <a:rPr lang="it-IT" dirty="0">
                <a:latin typeface="Abel" panose="02000506030000020004" pitchFamily="2" charset="0"/>
              </a:rPr>
              <a:t>la qualità dell’Offerta formativa di ciascun </a:t>
            </a:r>
            <a:r>
              <a:rPr lang="it-IT" i="1" dirty="0" smtClean="0">
                <a:latin typeface="Abel" panose="02000506030000020004" pitchFamily="2" charset="0"/>
              </a:rPr>
              <a:t>curricolo</a:t>
            </a:r>
            <a:r>
              <a:rPr lang="it-IT" dirty="0">
                <a:latin typeface="Abel" panose="02000506030000020004" pitchFamily="2" charset="0"/>
              </a:rPr>
              <a:t> </a:t>
            </a:r>
            <a:r>
              <a:rPr lang="it-IT" dirty="0" smtClean="0">
                <a:latin typeface="Abel" panose="02000506030000020004" pitchFamily="2" charset="0"/>
              </a:rPr>
              <a:t> e </a:t>
            </a:r>
          </a:p>
          <a:p>
            <a:pPr fontAlgn="ctr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it-IT" b="1" dirty="0" smtClean="0">
                <a:latin typeface="Abel" panose="02000506030000020004" pitchFamily="2" charset="0"/>
              </a:rPr>
              <a:t>allineare sempre meglio gli obiettivi </a:t>
            </a:r>
            <a:r>
              <a:rPr lang="it-IT" dirty="0" smtClean="0">
                <a:latin typeface="Abel" panose="02000506030000020004" pitchFamily="2" charset="0"/>
              </a:rPr>
              <a:t>delle attività formative agli obiettivi finali di </a:t>
            </a:r>
            <a:r>
              <a:rPr lang="it-IT" dirty="0">
                <a:latin typeface="Abel" panose="02000506030000020004" pitchFamily="2" charset="0"/>
              </a:rPr>
              <a:t>ciascun </a:t>
            </a:r>
            <a:r>
              <a:rPr lang="it-IT" i="1" dirty="0">
                <a:latin typeface="Abel" panose="02000506030000020004" pitchFamily="2" charset="0"/>
              </a:rPr>
              <a:t>curricolo</a:t>
            </a:r>
            <a:r>
              <a:rPr lang="it-IT" dirty="0">
                <a:latin typeface="Abel" panose="02000506030000020004" pitchFamily="2" charset="0"/>
              </a:rPr>
              <a:t> </a:t>
            </a:r>
            <a:r>
              <a:rPr lang="it-IT" dirty="0" smtClean="0">
                <a:latin typeface="Abel" panose="02000506030000020004" pitchFamily="2" charset="0"/>
              </a:rPr>
              <a:t>e al profilo </a:t>
            </a:r>
            <a:r>
              <a:rPr lang="it-IT" dirty="0">
                <a:latin typeface="Abel" panose="02000506030000020004" pitchFamily="2" charset="0"/>
              </a:rPr>
              <a:t>professionale in </a:t>
            </a:r>
            <a:r>
              <a:rPr lang="it-IT" dirty="0" smtClean="0">
                <a:latin typeface="Abel" panose="02000506030000020004" pitchFamily="2" charset="0"/>
              </a:rPr>
              <a:t>uscita.</a:t>
            </a:r>
            <a:endParaRPr lang="it-IT" dirty="0">
              <a:latin typeface="Abel" panose="02000506030000020004" pitchFamily="2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PREMESSA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191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825625"/>
            <a:ext cx="82393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>
                <a:latin typeface="Abel" panose="02000506030000020004" pitchFamily="2" charset="0"/>
              </a:rPr>
              <a:t>Avviare un percorso di riflessione collegiale per </a:t>
            </a:r>
            <a:endParaRPr lang="it-IT" sz="2400" dirty="0" smtClean="0">
              <a:latin typeface="Abel" panose="02000506030000020004" pitchFamily="2" charset="0"/>
            </a:endParaRPr>
          </a:p>
          <a:p>
            <a:pPr marL="0" indent="0">
              <a:buNone/>
            </a:pPr>
            <a:r>
              <a:rPr lang="it-IT" sz="2400" b="1" dirty="0" smtClean="0">
                <a:latin typeface="Abel" panose="02000506030000020004" pitchFamily="2" charset="0"/>
              </a:rPr>
              <a:t>convergere</a:t>
            </a:r>
            <a:r>
              <a:rPr lang="it-IT" sz="2400" dirty="0" smtClean="0">
                <a:latin typeface="Abel" panose="02000506030000020004" pitchFamily="2" charset="0"/>
              </a:rPr>
              <a:t> </a:t>
            </a:r>
            <a:r>
              <a:rPr lang="it-IT" sz="2400" dirty="0">
                <a:latin typeface="Abel" panose="02000506030000020004" pitchFamily="2" charset="0"/>
              </a:rPr>
              <a:t>su scelte condivise e </a:t>
            </a:r>
            <a:endParaRPr lang="it-IT" sz="2400" dirty="0" smtClean="0">
              <a:latin typeface="Abel" panose="02000506030000020004" pitchFamily="2" charset="0"/>
            </a:endParaRPr>
          </a:p>
          <a:p>
            <a:pPr marL="0" indent="0">
              <a:buNone/>
            </a:pPr>
            <a:r>
              <a:rPr lang="it-IT" sz="2400" b="1" dirty="0" smtClean="0">
                <a:latin typeface="Abel" panose="02000506030000020004" pitchFamily="2" charset="0"/>
              </a:rPr>
              <a:t>allineare </a:t>
            </a:r>
            <a:r>
              <a:rPr lang="it-IT" sz="2400" dirty="0">
                <a:latin typeface="Abel" panose="02000506030000020004" pitchFamily="2" charset="0"/>
              </a:rPr>
              <a:t>sempre meglio la strategia di insegnamento/apprendimento in funzione del raggiungimento degli obiettivi espressi in termini di risultati attesi (</a:t>
            </a:r>
            <a:r>
              <a:rPr lang="it-IT" sz="2400" i="1" dirty="0">
                <a:latin typeface="Abel" panose="02000506030000020004" pitchFamily="2" charset="0"/>
              </a:rPr>
              <a:t>competenze</a:t>
            </a:r>
            <a:r>
              <a:rPr lang="it-IT" sz="2400" dirty="0">
                <a:latin typeface="Abel" panose="02000506030000020004" pitchFamily="2" charset="0"/>
              </a:rPr>
              <a:t>) che lo studente dovrebbe manifestare al termine del </a:t>
            </a:r>
            <a:r>
              <a:rPr lang="it-IT" sz="2400" dirty="0" smtClean="0">
                <a:latin typeface="Abel" panose="02000506030000020004" pitchFamily="2" charset="0"/>
              </a:rPr>
              <a:t>percorso di studio </a:t>
            </a:r>
            <a:r>
              <a:rPr lang="it-IT" sz="2400" dirty="0">
                <a:latin typeface="Abel" panose="02000506030000020004" pitchFamily="2" charset="0"/>
              </a:rPr>
              <a:t>in relazione al profilo professionale </a:t>
            </a:r>
            <a:r>
              <a:rPr lang="it-IT" sz="2400" dirty="0" smtClean="0">
                <a:latin typeface="Abel" panose="02000506030000020004" pitchFamily="2" charset="0"/>
              </a:rPr>
              <a:t>finale dei seguenti Corsi di</a:t>
            </a:r>
          </a:p>
          <a:p>
            <a:r>
              <a:rPr lang="it-IT" sz="2400" dirty="0" smtClean="0">
                <a:latin typeface="Abel" panose="02000506030000020004" pitchFamily="2" charset="0"/>
              </a:rPr>
              <a:t>Laurea in </a:t>
            </a:r>
            <a:r>
              <a:rPr lang="it-IT" sz="2400" i="1" dirty="0" smtClean="0">
                <a:latin typeface="Abel" panose="02000506030000020004" pitchFamily="2" charset="0"/>
              </a:rPr>
              <a:t>Educatore professionale </a:t>
            </a:r>
          </a:p>
          <a:p>
            <a:r>
              <a:rPr lang="it-IT" sz="2400" dirty="0" smtClean="0">
                <a:latin typeface="Abel" panose="02000506030000020004" pitchFamily="2" charset="0"/>
              </a:rPr>
              <a:t>Laurea Magistrale in </a:t>
            </a:r>
            <a:r>
              <a:rPr lang="it-IT" sz="2400" i="1" dirty="0" smtClean="0">
                <a:latin typeface="Abel" panose="02000506030000020004" pitchFamily="2" charset="0"/>
              </a:rPr>
              <a:t>Progettazione e Coordinamento                                    dei servizi socio-educativi</a:t>
            </a:r>
          </a:p>
        </p:txBody>
      </p:sp>
      <p:sp>
        <p:nvSpPr>
          <p:cNvPr id="8" name="Rettangolo 7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OBIETTIVO DELL’INCONTRO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813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49" y="1825625"/>
            <a:ext cx="8196173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it-IT" sz="2400" i="1" dirty="0" smtClean="0">
                <a:latin typeface="Abel" panose="02000506030000020004" pitchFamily="2" charset="0"/>
              </a:rPr>
              <a:t>Analisi</a:t>
            </a:r>
            <a:r>
              <a:rPr lang="it-IT" sz="2400" dirty="0" smtClean="0">
                <a:latin typeface="Abel" panose="02000506030000020004" pitchFamily="2" charset="0"/>
              </a:rPr>
              <a:t> dell’obiettivo n</a:t>
            </a:r>
            <a:r>
              <a:rPr lang="it-IT" sz="2400" dirty="0">
                <a:latin typeface="Abel" panose="02000506030000020004" pitchFamily="2" charset="0"/>
              </a:rPr>
              <a:t>. </a:t>
            </a:r>
            <a:r>
              <a:rPr lang="it-IT" sz="2400" dirty="0" smtClean="0">
                <a:solidFill>
                  <a:srgbClr val="FF0000"/>
                </a:solidFill>
                <a:latin typeface="Abel" panose="02000506030000020004" pitchFamily="2" charset="0"/>
              </a:rPr>
              <a:t>6</a:t>
            </a:r>
            <a:r>
              <a:rPr lang="it-IT" sz="2400" dirty="0" smtClean="0">
                <a:latin typeface="Abel" panose="02000506030000020004" pitchFamily="2" charset="0"/>
              </a:rPr>
              <a:t> </a:t>
            </a:r>
            <a:r>
              <a:rPr lang="it-IT" sz="2400" dirty="0">
                <a:latin typeface="Abel" panose="02000506030000020004" pitchFamily="2" charset="0"/>
              </a:rPr>
              <a:t>del Corso di </a:t>
            </a:r>
            <a:r>
              <a:rPr lang="it-IT" sz="2400" dirty="0" smtClean="0">
                <a:latin typeface="Abel" panose="02000506030000020004" pitchFamily="2" charset="0"/>
              </a:rPr>
              <a:t>Laurea in </a:t>
            </a:r>
            <a:r>
              <a:rPr lang="it-IT" sz="2400" i="1" dirty="0" smtClean="0">
                <a:latin typeface="Abel" panose="02000506030000020004" pitchFamily="2" charset="0"/>
              </a:rPr>
              <a:t>Educatore Professionale </a:t>
            </a:r>
            <a:r>
              <a:rPr lang="it-IT" sz="2400" dirty="0" smtClean="0">
                <a:latin typeface="Abel" panose="02000506030000020004" pitchFamily="2" charset="0"/>
              </a:rPr>
              <a:t>allo scopo di esplicitare come è promosso da ciascun docente  nella propria attività formativa in vista della formazione del </a:t>
            </a:r>
            <a:r>
              <a:rPr lang="it-IT" sz="2400" dirty="0">
                <a:latin typeface="Abel" panose="02000506030000020004" pitchFamily="2" charset="0"/>
              </a:rPr>
              <a:t>profilo </a:t>
            </a:r>
            <a:r>
              <a:rPr lang="it-IT" sz="2400" dirty="0" smtClean="0">
                <a:latin typeface="Abel" panose="02000506030000020004" pitchFamily="2" charset="0"/>
              </a:rPr>
              <a:t>del laureato (</a:t>
            </a:r>
            <a:r>
              <a:rPr lang="it-IT" sz="2400" b="1" dirty="0" smtClean="0">
                <a:solidFill>
                  <a:srgbClr val="00B0F0"/>
                </a:solidFill>
                <a:latin typeface="Abel" panose="02000506030000020004" pitchFamily="2" charset="0"/>
              </a:rPr>
              <a:t>40 minuti</a:t>
            </a:r>
            <a:r>
              <a:rPr lang="it-IT" sz="2400" dirty="0" smtClean="0">
                <a:latin typeface="Abel" panose="02000506030000020004" pitchFamily="2" charset="0"/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endParaRPr lang="it-IT" sz="2400" i="1" dirty="0">
              <a:latin typeface="Abel" panose="02000506030000020004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sz="2400" i="1" dirty="0" smtClean="0">
                <a:latin typeface="Abel" panose="02000506030000020004" pitchFamily="2" charset="0"/>
              </a:rPr>
              <a:t>Dibattito</a:t>
            </a:r>
            <a:r>
              <a:rPr lang="it-IT" sz="2400" dirty="0" smtClean="0">
                <a:latin typeface="Abel" panose="02000506030000020004" pitchFamily="2" charset="0"/>
              </a:rPr>
              <a:t> sui profili professionali della Laurea e della Laurea Magistrale e raccolta di eventuali integrazioni degli </a:t>
            </a:r>
            <a:r>
              <a:rPr lang="it-IT" sz="2400" dirty="0">
                <a:latin typeface="Abel" panose="02000506030000020004" pitchFamily="2" charset="0"/>
              </a:rPr>
              <a:t>obiettivi </a:t>
            </a:r>
            <a:r>
              <a:rPr lang="it-IT" sz="2400" dirty="0" smtClean="0">
                <a:latin typeface="Abel" panose="02000506030000020004" pitchFamily="2" charset="0"/>
              </a:rPr>
              <a:t>finali dei </a:t>
            </a:r>
            <a:r>
              <a:rPr lang="it-IT" sz="2400" dirty="0">
                <a:latin typeface="Abel" panose="02000506030000020004" pitchFamily="2" charset="0"/>
              </a:rPr>
              <a:t>Corsi di </a:t>
            </a:r>
            <a:r>
              <a:rPr lang="it-IT" sz="2400" dirty="0" smtClean="0">
                <a:latin typeface="Abel" panose="02000506030000020004" pitchFamily="2" charset="0"/>
              </a:rPr>
              <a:t>studio (</a:t>
            </a:r>
            <a:r>
              <a:rPr lang="it-IT" sz="2400" b="1" dirty="0" smtClean="0">
                <a:solidFill>
                  <a:srgbClr val="00B0F0"/>
                </a:solidFill>
                <a:latin typeface="Abel" panose="02000506030000020004" pitchFamily="2" charset="0"/>
              </a:rPr>
              <a:t>30 </a:t>
            </a:r>
            <a:r>
              <a:rPr lang="it-IT" sz="2400" b="1" dirty="0">
                <a:solidFill>
                  <a:srgbClr val="00B0F0"/>
                </a:solidFill>
                <a:latin typeface="Abel" panose="02000506030000020004" pitchFamily="2" charset="0"/>
              </a:rPr>
              <a:t>minuti</a:t>
            </a:r>
            <a:r>
              <a:rPr lang="it-IT" sz="2400" dirty="0" smtClean="0">
                <a:latin typeface="Abel" panose="02000506030000020004" pitchFamily="2" charset="0"/>
              </a:rPr>
              <a:t>)</a:t>
            </a:r>
            <a:endParaRPr lang="it-IT" sz="4400" dirty="0">
              <a:latin typeface="Abel" panose="02000506030000020004" pitchFamily="2" charset="0"/>
            </a:endParaRPr>
          </a:p>
          <a:p>
            <a:pPr marL="514350" indent="-514350">
              <a:buFont typeface="+mj-lt"/>
              <a:buAutoNum type="alphaLcParenR"/>
            </a:pPr>
            <a:endParaRPr lang="it-IT" sz="2400" i="1" dirty="0" smtClean="0">
              <a:latin typeface="Abel" panose="02000506030000020004" pitchFamily="2" charset="0"/>
            </a:endParaRPr>
          </a:p>
          <a:p>
            <a:pPr marL="514350" indent="-514350">
              <a:buFont typeface="+mj-lt"/>
              <a:buAutoNum type="alphaLcParenR"/>
            </a:pPr>
            <a:r>
              <a:rPr lang="it-IT" sz="2400" i="1" dirty="0" smtClean="0">
                <a:latin typeface="Abel" panose="02000506030000020004" pitchFamily="2" charset="0"/>
              </a:rPr>
              <a:t>Lettura </a:t>
            </a:r>
            <a:r>
              <a:rPr lang="it-IT" sz="2400" dirty="0" smtClean="0">
                <a:latin typeface="Abel" panose="02000506030000020004" pitchFamily="2" charset="0"/>
              </a:rPr>
              <a:t>dei risultati emersi dal sondaggio sulle strategie di insegnamento/apprendimento (</a:t>
            </a:r>
            <a:r>
              <a:rPr lang="it-IT" sz="2400" b="1" dirty="0" smtClean="0">
                <a:solidFill>
                  <a:srgbClr val="00B0F0"/>
                </a:solidFill>
                <a:latin typeface="Abel" panose="02000506030000020004" pitchFamily="2" charset="0"/>
              </a:rPr>
              <a:t>15 </a:t>
            </a:r>
            <a:r>
              <a:rPr lang="it-IT" sz="2400" b="1" dirty="0">
                <a:solidFill>
                  <a:srgbClr val="00B0F0"/>
                </a:solidFill>
                <a:latin typeface="Abel" panose="02000506030000020004" pitchFamily="2" charset="0"/>
              </a:rPr>
              <a:t>minuti</a:t>
            </a:r>
            <a:r>
              <a:rPr lang="it-IT" sz="2400" dirty="0" smtClean="0">
                <a:latin typeface="Abel" panose="02000506030000020004" pitchFamily="2" charset="0"/>
              </a:rPr>
              <a:t>)</a:t>
            </a:r>
            <a:endParaRPr lang="it-IT" sz="4400" dirty="0">
              <a:latin typeface="Abel" panose="02000506030000020004" pitchFamily="2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SVOLGIMENTO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3429935" y="186870"/>
            <a:ext cx="4687522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  <a:latin typeface="Abel" panose="02000506030000020004" pitchFamily="2" charset="0"/>
              </a:rPr>
              <a:t>OBIETTIVO N. 6:</a:t>
            </a:r>
          </a:p>
          <a:p>
            <a:r>
              <a:rPr lang="it-IT" dirty="0">
                <a:solidFill>
                  <a:srgbClr val="FF0000"/>
                </a:solidFill>
                <a:latin typeface="Abel" panose="02000506030000020004" pitchFamily="2" charset="0"/>
              </a:rPr>
              <a:t> Saper individuare nella realtà sociale attuale le problematiche educative emergenti e interpretarle alla luce di coerenti criteri scientifici e di una visione integrale della persona e </a:t>
            </a:r>
            <a:r>
              <a:rPr lang="it-IT" dirty="0" smtClean="0">
                <a:solidFill>
                  <a:srgbClr val="FF0000"/>
                </a:solidFill>
                <a:latin typeface="Abel" panose="02000506030000020004" pitchFamily="2" charset="0"/>
              </a:rPr>
              <a:t>dell'educazione</a:t>
            </a:r>
            <a:endParaRPr lang="it-IT" dirty="0">
              <a:solidFill>
                <a:srgbClr val="FF0000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41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3210091"/>
            <a:ext cx="9144000" cy="16312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0" y="1520459"/>
            <a:ext cx="9144000" cy="16586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365051"/>
            <a:ext cx="9144000" cy="3965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PROFILO DEL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LAUREATO triennale Auxilium </a:t>
            </a:r>
            <a:endParaRPr lang="it-IT" sz="36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628650" y="1544935"/>
            <a:ext cx="8151185" cy="510041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000" b="1" i="1" dirty="0" smtClean="0"/>
              <a:t>Sa individuare </a:t>
            </a:r>
            <a:r>
              <a:rPr lang="it-IT" sz="2000" dirty="0" smtClean="0"/>
              <a:t>le </a:t>
            </a:r>
            <a:r>
              <a:rPr lang="it-IT" sz="2000" dirty="0"/>
              <a:t>problematiche educative emergenti nella realtà sociale </a:t>
            </a:r>
            <a:r>
              <a:rPr lang="it-IT" sz="2000" dirty="0" smtClean="0"/>
              <a:t>e                                                  </a:t>
            </a:r>
            <a:r>
              <a:rPr lang="it-IT" sz="2000" b="1" i="1" dirty="0" smtClean="0"/>
              <a:t>sa </a:t>
            </a:r>
            <a:r>
              <a:rPr lang="it-IT" sz="2000" b="1" i="1" dirty="0"/>
              <a:t>interpretarle </a:t>
            </a:r>
            <a:r>
              <a:rPr lang="it-IT" sz="2000" dirty="0"/>
              <a:t>alla luce di coerenti criteri scientifici e di </a:t>
            </a:r>
            <a:r>
              <a:rPr lang="it-IT" sz="2000" dirty="0" smtClean="0"/>
              <a:t>                                         una </a:t>
            </a:r>
            <a:r>
              <a:rPr lang="it-IT" sz="2000" i="1" dirty="0"/>
              <a:t>visione </a:t>
            </a:r>
            <a:r>
              <a:rPr lang="it-IT" sz="2000" i="1" dirty="0" smtClean="0"/>
              <a:t>integrale</a:t>
            </a:r>
            <a:r>
              <a:rPr lang="it-IT" sz="2000" dirty="0" smtClean="0"/>
              <a:t>* </a:t>
            </a:r>
            <a:r>
              <a:rPr lang="it-IT" sz="2000" dirty="0"/>
              <a:t>della persona e </a:t>
            </a:r>
            <a:r>
              <a:rPr lang="it-IT" sz="2000" dirty="0" smtClean="0"/>
              <a:t>dell'educazione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000" b="1" i="1" dirty="0" smtClean="0"/>
              <a:t>Sa </a:t>
            </a:r>
            <a:r>
              <a:rPr lang="it-IT" sz="2000" b="1" i="1" dirty="0"/>
              <a:t>analizzare </a:t>
            </a:r>
            <a:r>
              <a:rPr lang="it-IT" sz="2000" dirty="0"/>
              <a:t>i bisogni educativi della persona e del gruppo e </a:t>
            </a:r>
            <a:r>
              <a:rPr lang="it-IT" sz="2000" dirty="0" smtClean="0"/>
              <a:t>                                </a:t>
            </a:r>
            <a:r>
              <a:rPr lang="it-IT" sz="2000" b="1" i="1" dirty="0" smtClean="0"/>
              <a:t>sa </a:t>
            </a:r>
            <a:r>
              <a:rPr lang="it-IT" sz="2000" b="1" i="1" dirty="0"/>
              <a:t>progettare, realizzare e valutare</a:t>
            </a:r>
            <a:r>
              <a:rPr lang="it-IT" sz="2000" dirty="0"/>
              <a:t> percorsi educativi </a:t>
            </a:r>
            <a:r>
              <a:rPr lang="it-IT" sz="2000" dirty="0" smtClean="0"/>
              <a:t>adeguati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000" b="1" i="1" dirty="0"/>
              <a:t>H</a:t>
            </a:r>
            <a:r>
              <a:rPr lang="it-IT" sz="2000" b="1" i="1" dirty="0" smtClean="0"/>
              <a:t>a </a:t>
            </a:r>
            <a:r>
              <a:rPr lang="it-IT" sz="2000" b="1" i="1" dirty="0"/>
              <a:t>maturato </a:t>
            </a:r>
            <a:r>
              <a:rPr lang="it-IT" sz="2000" dirty="0"/>
              <a:t>le capacità comunicative, relazionali e di </a:t>
            </a:r>
            <a:r>
              <a:rPr lang="it-IT" sz="2000" dirty="0" smtClean="0"/>
              <a:t>                                interazione </a:t>
            </a:r>
            <a:r>
              <a:rPr lang="it-IT" sz="2000" dirty="0"/>
              <a:t>educativa con il singolo e con il </a:t>
            </a:r>
            <a:r>
              <a:rPr lang="it-IT" sz="2000" dirty="0" smtClean="0"/>
              <a:t>gruppo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000" b="1" i="1" dirty="0" smtClean="0"/>
              <a:t>Sa </a:t>
            </a:r>
            <a:r>
              <a:rPr lang="it-IT" sz="2000" b="1" i="1" dirty="0"/>
              <a:t>lavorare in équipe e collaborare </a:t>
            </a:r>
            <a:r>
              <a:rPr lang="it-IT" sz="2000" dirty="0"/>
              <a:t>sia a livello individuale che istituzionale con altre figure professionali e sa operare in rete con altre agenzie educative in contesti multiculturali</a:t>
            </a:r>
            <a:r>
              <a:rPr lang="it-IT" sz="2000" dirty="0" smtClean="0"/>
              <a:t>;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000" b="1" i="1" dirty="0"/>
              <a:t>H</a:t>
            </a:r>
            <a:r>
              <a:rPr lang="it-IT" sz="2000" b="1" i="1" dirty="0" smtClean="0"/>
              <a:t>a </a:t>
            </a:r>
            <a:r>
              <a:rPr lang="it-IT" sz="2000" b="1" i="1" dirty="0"/>
              <a:t>sviluppato </a:t>
            </a:r>
            <a:r>
              <a:rPr lang="it-IT" sz="2000" dirty="0"/>
              <a:t>la disposizione ad agire in modo etico e ad assumersi </a:t>
            </a:r>
            <a:r>
              <a:rPr lang="it-IT" sz="2000" dirty="0" smtClean="0"/>
              <a:t>responsabilità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it-IT" sz="2000" b="1" i="1" dirty="0"/>
              <a:t>H</a:t>
            </a:r>
            <a:r>
              <a:rPr lang="it-IT" sz="2000" b="1" i="1" dirty="0" smtClean="0"/>
              <a:t>a </a:t>
            </a:r>
            <a:r>
              <a:rPr lang="it-IT" sz="2000" b="1" i="1" dirty="0"/>
              <a:t>maturato </a:t>
            </a:r>
            <a:r>
              <a:rPr lang="it-IT" sz="2000" dirty="0"/>
              <a:t>la passione educativa e il senso di solidarietà nella prospettiva dell’educazione </a:t>
            </a:r>
            <a:r>
              <a:rPr lang="it-IT" sz="2000" dirty="0" smtClean="0"/>
              <a:t>inclusiva</a:t>
            </a:r>
          </a:p>
        </p:txBody>
      </p:sp>
      <p:cxnSp>
        <p:nvCxnSpPr>
          <p:cNvPr id="3" name="Connettore 1 2"/>
          <p:cNvCxnSpPr/>
          <p:nvPr/>
        </p:nvCxnSpPr>
        <p:spPr>
          <a:xfrm>
            <a:off x="637953" y="3179138"/>
            <a:ext cx="8187070" cy="1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637953" y="4851993"/>
            <a:ext cx="8187070" cy="1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 rot="16200000">
            <a:off x="-244277" y="1905659"/>
            <a:ext cx="1225015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Progettuali</a:t>
            </a:r>
          </a:p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d’Intervento</a:t>
            </a:r>
            <a:endParaRPr lang="it-IT" b="1" cap="small" dirty="0">
              <a:latin typeface="Abel" panose="02000506030000020004" pitchFamily="2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 rot="16200000">
            <a:off x="-255147" y="3689333"/>
            <a:ext cx="1246752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Comunicative</a:t>
            </a:r>
          </a:p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Relazionali</a:t>
            </a:r>
            <a:endParaRPr lang="it-IT" b="1" cap="small" dirty="0">
              <a:latin typeface="Abel" panose="02000506030000020004" pitchFamily="2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 rot="16200000">
            <a:off x="-208209" y="5232821"/>
            <a:ext cx="11528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Disposizioni</a:t>
            </a:r>
          </a:p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interne</a:t>
            </a:r>
            <a:endParaRPr lang="it-IT" b="1" cap="small" dirty="0">
              <a:latin typeface="Abel" panose="02000506030000020004" pitchFamily="2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1123146"/>
            <a:ext cx="9144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  <a:t>           Educatore Professionale</a:t>
            </a:r>
            <a:endParaRPr lang="it-IT" b="1" cap="small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68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365051"/>
            <a:ext cx="9144000" cy="3965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SBOCCHI PROFESSIONALI triennale</a:t>
            </a:r>
            <a:endParaRPr lang="it-IT" sz="36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628651" y="1534302"/>
            <a:ext cx="6601490" cy="5100418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it-IT" sz="2000" dirty="0"/>
              <a:t>Al termine del Corso di studio il </a:t>
            </a:r>
            <a:r>
              <a:rPr lang="it-IT" sz="2000" i="1" dirty="0"/>
              <a:t>laureato</a:t>
            </a:r>
            <a:r>
              <a:rPr lang="it-IT" sz="2000" dirty="0"/>
              <a:t> potrà </a:t>
            </a:r>
            <a:r>
              <a:rPr lang="it-IT" sz="2000" dirty="0" smtClean="0"/>
              <a:t>operare*  </a:t>
            </a:r>
            <a:r>
              <a:rPr lang="it-IT" sz="2000" dirty="0"/>
              <a:t>come </a:t>
            </a:r>
            <a:endParaRPr lang="it-IT" sz="2000" dirty="0" smtClean="0"/>
          </a:p>
          <a:p>
            <a:pPr>
              <a:spcAft>
                <a:spcPts val="6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educatore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 smtClean="0"/>
              <a:t>professionale in comunità residenziali e semi-residenziali per minori e adulti;</a:t>
            </a:r>
          </a:p>
          <a:p>
            <a:pPr>
              <a:spcAft>
                <a:spcPts val="6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educatore</a:t>
            </a:r>
            <a:r>
              <a:rPr lang="it-IT" sz="2000" dirty="0" smtClean="0">
                <a:solidFill>
                  <a:srgbClr val="FF0000"/>
                </a:solidFill>
              </a:rPr>
              <a:t> </a:t>
            </a:r>
            <a:r>
              <a:rPr lang="it-IT" sz="2000" dirty="0"/>
              <a:t>per l'infanzia in asilo nido e </a:t>
            </a:r>
            <a:r>
              <a:rPr lang="it-IT" sz="2000" dirty="0" err="1"/>
              <a:t>micronido</a:t>
            </a:r>
            <a:r>
              <a:rPr lang="it-IT" sz="2000" dirty="0" smtClean="0"/>
              <a:t>;</a:t>
            </a:r>
            <a:endParaRPr lang="it-IT" sz="2000" dirty="0"/>
          </a:p>
          <a:p>
            <a:pPr>
              <a:spcAft>
                <a:spcPts val="600"/>
              </a:spcAft>
            </a:pPr>
            <a:r>
              <a:rPr lang="it-IT" sz="2000" b="1" dirty="0">
                <a:solidFill>
                  <a:srgbClr val="FF0000"/>
                </a:solidFill>
              </a:rPr>
              <a:t>animatore socio-educativo </a:t>
            </a:r>
            <a:r>
              <a:rPr lang="it-IT" sz="2000" dirty="0"/>
              <a:t>nelle ludoteche e animatore di gruppi</a:t>
            </a:r>
            <a:r>
              <a:rPr lang="it-IT" sz="2000" dirty="0" smtClean="0"/>
              <a:t>;</a:t>
            </a:r>
          </a:p>
          <a:p>
            <a:pPr>
              <a:spcAft>
                <a:spcPts val="6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educatore </a:t>
            </a:r>
            <a:r>
              <a:rPr lang="it-IT" sz="2000" b="1" dirty="0">
                <a:solidFill>
                  <a:srgbClr val="FF0000"/>
                </a:solidFill>
              </a:rPr>
              <a:t>e consulente </a:t>
            </a:r>
            <a:r>
              <a:rPr lang="it-IT" sz="2000" dirty="0"/>
              <a:t>in progettazione educativa in servizi socio-educativi residenziali, domiciliari e territoriali sia pubblici che privati</a:t>
            </a:r>
            <a:r>
              <a:rPr lang="it-IT" sz="2000" dirty="0" smtClean="0"/>
              <a:t>;</a:t>
            </a:r>
          </a:p>
          <a:p>
            <a:pPr>
              <a:spcAft>
                <a:spcPts val="600"/>
              </a:spcAft>
            </a:pPr>
            <a:r>
              <a:rPr lang="it-IT" sz="2000" b="1" dirty="0" smtClean="0">
                <a:solidFill>
                  <a:srgbClr val="FF0000"/>
                </a:solidFill>
              </a:rPr>
              <a:t>educatore </a:t>
            </a:r>
            <a:r>
              <a:rPr lang="it-IT" sz="2000" b="1" dirty="0">
                <a:solidFill>
                  <a:srgbClr val="FF0000"/>
                </a:solidFill>
              </a:rPr>
              <a:t>e formatore </a:t>
            </a:r>
            <a:r>
              <a:rPr lang="it-IT" sz="2000" dirty="0"/>
              <a:t>in centri di promozione culturale, imprese e aziende e in organizzazioni del settore no-profit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pic>
        <p:nvPicPr>
          <p:cNvPr id="1030" name="Picture 6" descr="Immagine correl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87" y="1567159"/>
            <a:ext cx="1900514" cy="127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85" y="3627640"/>
            <a:ext cx="1886135" cy="1333906"/>
          </a:xfrm>
          <a:prstGeom prst="rect">
            <a:avLst/>
          </a:prstGeom>
        </p:spPr>
      </p:pic>
      <p:pic>
        <p:nvPicPr>
          <p:cNvPr id="1032" name="Picture 8" descr="Risultati immagini per social work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039" y="4833949"/>
            <a:ext cx="1903661" cy="126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645" y="2917231"/>
            <a:ext cx="1899056" cy="93370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637953" y="6262577"/>
            <a:ext cx="8512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i="1" dirty="0" smtClean="0"/>
              <a:t>*in </a:t>
            </a:r>
            <a:r>
              <a:rPr lang="it-IT" sz="1600" i="1" dirty="0"/>
              <a:t>strutture e </a:t>
            </a:r>
            <a:r>
              <a:rPr lang="it-IT" sz="1600" i="1" dirty="0" smtClean="0"/>
              <a:t>servizi privati e pubblici,  </a:t>
            </a:r>
            <a:r>
              <a:rPr lang="it-IT" sz="1600" i="1" dirty="0"/>
              <a:t>formali e non formali per tutte le </a:t>
            </a:r>
            <a:r>
              <a:rPr lang="it-IT" sz="1600" i="1" dirty="0" smtClean="0"/>
              <a:t>età, con </a:t>
            </a:r>
            <a:r>
              <a:rPr lang="it-IT" sz="1600" i="1" dirty="0"/>
              <a:t>particolare attenzione </a:t>
            </a:r>
            <a:r>
              <a:rPr lang="it-IT" sz="1600" i="1" dirty="0" smtClean="0"/>
              <a:t>a famiglia</a:t>
            </a:r>
            <a:r>
              <a:rPr lang="it-IT" sz="1600" i="1" dirty="0"/>
              <a:t>, </a:t>
            </a:r>
            <a:r>
              <a:rPr lang="it-IT" sz="1600" i="1" dirty="0" smtClean="0"/>
              <a:t>infanzia</a:t>
            </a:r>
            <a:r>
              <a:rPr lang="it-IT" sz="1600" i="1" dirty="0"/>
              <a:t>, </a:t>
            </a:r>
            <a:r>
              <a:rPr lang="it-IT" sz="1600" i="1" dirty="0" smtClean="0"/>
              <a:t>disagio </a:t>
            </a:r>
            <a:r>
              <a:rPr lang="it-IT" sz="1600" i="1" dirty="0"/>
              <a:t>e </a:t>
            </a:r>
            <a:r>
              <a:rPr lang="it-IT" sz="1600" i="1" dirty="0" smtClean="0"/>
              <a:t>marginalità </a:t>
            </a:r>
            <a:r>
              <a:rPr lang="it-IT" sz="1600" i="1" dirty="0"/>
              <a:t>minorile, </a:t>
            </a:r>
            <a:r>
              <a:rPr lang="it-IT" sz="1600" i="1" dirty="0" err="1" smtClean="0"/>
              <a:t>intercultura</a:t>
            </a:r>
            <a:r>
              <a:rPr lang="it-IT" sz="1600" i="1" dirty="0"/>
              <a:t>, </a:t>
            </a:r>
            <a:r>
              <a:rPr lang="it-IT" sz="1600" i="1" dirty="0" smtClean="0"/>
              <a:t>animazione</a:t>
            </a:r>
            <a:endParaRPr lang="it-IT" sz="1600" i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0" y="1112513"/>
            <a:ext cx="9144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  <a:t>           Educatore Professionale</a:t>
            </a:r>
            <a:endParaRPr lang="it-IT" b="1" cap="small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376794" y="5730936"/>
            <a:ext cx="393689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Fonte: </a:t>
            </a:r>
            <a:r>
              <a:rPr kumimoji="0" lang="it-IT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https://www.universitaly.it/index.php/cercacorsi/universita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Gra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30338"/>
              </p:ext>
            </p:extLst>
          </p:nvPr>
        </p:nvGraphicFramePr>
        <p:xfrm>
          <a:off x="-359524" y="1514025"/>
          <a:ext cx="7175609" cy="4099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ttangolo 9"/>
          <p:cNvSpPr/>
          <p:nvPr/>
        </p:nvSpPr>
        <p:spPr>
          <a:xfrm>
            <a:off x="0" y="365051"/>
            <a:ext cx="9144000" cy="43911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VALORE DEL TITOLO IN ITALIA</a:t>
            </a:r>
            <a:endParaRPr lang="it-IT" sz="20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Picture 4" descr="http://www.pfse-auxilium.org/it/img/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ccia a destra 1"/>
          <p:cNvSpPr/>
          <p:nvPr/>
        </p:nvSpPr>
        <p:spPr>
          <a:xfrm>
            <a:off x="5685674" y="2495569"/>
            <a:ext cx="361507" cy="39340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6134987" y="914400"/>
            <a:ext cx="3009014" cy="594359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b="1" dirty="0">
                <a:latin typeface="Abel" panose="02000506030000020004" pitchFamily="2" charset="0"/>
              </a:rPr>
              <a:t>LM-85 </a:t>
            </a:r>
            <a:endParaRPr lang="it-IT" b="1" dirty="0" smtClean="0">
              <a:latin typeface="Abel" panose="02000506030000020004" pitchFamily="2" charset="0"/>
            </a:endParaRPr>
          </a:p>
          <a:p>
            <a:r>
              <a:rPr lang="it-IT" b="1" dirty="0" smtClean="0">
                <a:latin typeface="Abel" panose="02000506030000020004" pitchFamily="2" charset="0"/>
              </a:rPr>
              <a:t>in </a:t>
            </a:r>
            <a:r>
              <a:rPr lang="it-IT" b="1" i="1" dirty="0">
                <a:latin typeface="Abel" panose="02000506030000020004" pitchFamily="2" charset="0"/>
              </a:rPr>
              <a:t>Scienze Pedagogiche</a:t>
            </a:r>
            <a:r>
              <a:rPr lang="it-IT" b="1" dirty="0">
                <a:latin typeface="Abel" panose="02000506030000020004" pitchFamily="2" charset="0"/>
              </a:rPr>
              <a:t> </a:t>
            </a:r>
            <a:r>
              <a:rPr lang="it-IT" b="1" dirty="0" smtClean="0">
                <a:latin typeface="Abel" panose="02000506030000020004" pitchFamily="2" charset="0"/>
              </a:rPr>
              <a:t> </a:t>
            </a:r>
          </a:p>
          <a:p>
            <a:r>
              <a:rPr lang="it-IT" b="1" i="1" dirty="0" smtClean="0">
                <a:solidFill>
                  <a:srgbClr val="FFC000"/>
                </a:solidFill>
                <a:latin typeface="Abel" panose="02000506030000020004" pitchFamily="2" charset="0"/>
              </a:rPr>
              <a:t>(30 in Italia )</a:t>
            </a:r>
            <a:endParaRPr lang="it-IT" b="1" i="1" dirty="0" smtClean="0">
              <a:solidFill>
                <a:srgbClr val="FFC000"/>
              </a:solidFill>
              <a:latin typeface="Abel" panose="02000506030000020004" pitchFamily="2" charset="0"/>
            </a:endParaRPr>
          </a:p>
          <a:p>
            <a:endParaRPr lang="it-IT" b="1" dirty="0">
              <a:latin typeface="Abel" panose="02000506030000020004" pitchFamily="2" charset="0"/>
            </a:endParaRPr>
          </a:p>
          <a:p>
            <a:r>
              <a:rPr lang="it-IT" b="1" dirty="0" smtClean="0">
                <a:latin typeface="Abel" panose="02000506030000020004" pitchFamily="2" charset="0"/>
              </a:rPr>
              <a:t>LM-50 </a:t>
            </a:r>
            <a:r>
              <a:rPr lang="it-IT" b="1" dirty="0">
                <a:latin typeface="Abel" panose="02000506030000020004" pitchFamily="2" charset="0"/>
              </a:rPr>
              <a:t> </a:t>
            </a:r>
            <a:endParaRPr lang="it-IT" b="1" dirty="0" smtClean="0">
              <a:latin typeface="Abel" panose="02000506030000020004" pitchFamily="2" charset="0"/>
            </a:endParaRPr>
          </a:p>
          <a:p>
            <a:r>
              <a:rPr lang="it-IT" b="1" dirty="0" smtClean="0">
                <a:latin typeface="Abel" panose="02000506030000020004" pitchFamily="2" charset="0"/>
              </a:rPr>
              <a:t>in</a:t>
            </a:r>
            <a:r>
              <a:rPr lang="it-IT" b="1" i="1" dirty="0" smtClean="0">
                <a:latin typeface="Abel" panose="02000506030000020004" pitchFamily="2" charset="0"/>
              </a:rPr>
              <a:t> Programmazione </a:t>
            </a:r>
            <a:r>
              <a:rPr lang="it-IT" b="1" i="1" dirty="0">
                <a:latin typeface="Abel" panose="02000506030000020004" pitchFamily="2" charset="0"/>
              </a:rPr>
              <a:t>e gestione </a:t>
            </a:r>
            <a:r>
              <a:rPr lang="it-IT" b="1" i="1" dirty="0" smtClean="0">
                <a:latin typeface="Abel" panose="02000506030000020004" pitchFamily="2" charset="0"/>
              </a:rPr>
              <a:t>dei servizi educativi </a:t>
            </a:r>
            <a:r>
              <a:rPr lang="it-IT" b="1" i="1" dirty="0" smtClean="0">
                <a:latin typeface="Abel" panose="02000506030000020004" pitchFamily="2" charset="0"/>
              </a:rPr>
              <a:t>**</a:t>
            </a:r>
          </a:p>
          <a:p>
            <a:r>
              <a:rPr lang="it-IT" b="1" i="1" dirty="0" smtClean="0">
                <a:solidFill>
                  <a:srgbClr val="FFC000"/>
                </a:solidFill>
                <a:latin typeface="Abel" panose="02000506030000020004" pitchFamily="2" charset="0"/>
              </a:rPr>
              <a:t>(14 in Italia)</a:t>
            </a:r>
            <a:endParaRPr lang="it-IT" b="1" i="1" dirty="0" smtClean="0">
              <a:solidFill>
                <a:srgbClr val="FFC000"/>
              </a:solidFill>
              <a:latin typeface="Abel" panose="02000506030000020004" pitchFamily="2" charset="0"/>
            </a:endParaRPr>
          </a:p>
          <a:p>
            <a:endParaRPr lang="it-IT" b="1" dirty="0">
              <a:latin typeface="Abel" panose="02000506030000020004" pitchFamily="2" charset="0"/>
            </a:endParaRPr>
          </a:p>
          <a:p>
            <a:r>
              <a:rPr lang="it-IT" b="1" dirty="0" smtClean="0">
                <a:latin typeface="Abel" panose="02000506030000020004" pitchFamily="2" charset="0"/>
              </a:rPr>
              <a:t>LM-57</a:t>
            </a:r>
          </a:p>
          <a:p>
            <a:r>
              <a:rPr lang="it-IT" dirty="0" smtClean="0">
                <a:latin typeface="Abel" panose="02000506030000020004" pitchFamily="2" charset="0"/>
              </a:rPr>
              <a:t>in </a:t>
            </a:r>
            <a:r>
              <a:rPr lang="it-IT" b="1" i="1" dirty="0">
                <a:latin typeface="Abel" panose="02000506030000020004" pitchFamily="2" charset="0"/>
              </a:rPr>
              <a:t>Scienze </a:t>
            </a:r>
            <a:r>
              <a:rPr lang="it-IT" b="1" i="1" dirty="0" smtClean="0">
                <a:latin typeface="Abel" panose="02000506030000020004" pitchFamily="2" charset="0"/>
              </a:rPr>
              <a:t>dell’educazione degli adulti e </a:t>
            </a:r>
            <a:r>
              <a:rPr lang="it-IT" b="1" i="1" dirty="0">
                <a:latin typeface="Abel" panose="02000506030000020004" pitchFamily="2" charset="0"/>
              </a:rPr>
              <a:t>della formazione continua </a:t>
            </a:r>
            <a:r>
              <a:rPr lang="it-IT" b="1" dirty="0">
                <a:latin typeface="Abel" panose="02000506030000020004" pitchFamily="2" charset="0"/>
              </a:rPr>
              <a:t> </a:t>
            </a:r>
            <a:endParaRPr lang="it-IT" b="1" dirty="0" smtClean="0">
              <a:latin typeface="Abel" panose="02000506030000020004" pitchFamily="2" charset="0"/>
            </a:endParaRPr>
          </a:p>
          <a:p>
            <a:r>
              <a:rPr lang="it-IT" b="1" i="1" dirty="0">
                <a:solidFill>
                  <a:srgbClr val="FFC000"/>
                </a:solidFill>
                <a:latin typeface="Abel" panose="02000506030000020004" pitchFamily="2" charset="0"/>
              </a:rPr>
              <a:t>(</a:t>
            </a:r>
            <a:r>
              <a:rPr lang="it-IT" b="1" i="1" dirty="0" smtClean="0">
                <a:solidFill>
                  <a:srgbClr val="FFC000"/>
                </a:solidFill>
                <a:latin typeface="Abel" panose="02000506030000020004" pitchFamily="2" charset="0"/>
              </a:rPr>
              <a:t>11 </a:t>
            </a:r>
            <a:r>
              <a:rPr lang="it-IT" b="1" i="1" dirty="0">
                <a:solidFill>
                  <a:srgbClr val="FFC000"/>
                </a:solidFill>
                <a:latin typeface="Abel" panose="02000506030000020004" pitchFamily="2" charset="0"/>
              </a:rPr>
              <a:t>in Italia)</a:t>
            </a:r>
          </a:p>
          <a:p>
            <a:endParaRPr lang="it-IT" b="1" dirty="0" smtClean="0">
              <a:latin typeface="Abel" panose="02000506030000020004" pitchFamily="2" charset="0"/>
            </a:endParaRPr>
          </a:p>
          <a:p>
            <a:r>
              <a:rPr lang="it-IT" b="1" dirty="0" smtClean="0">
                <a:latin typeface="Abel" panose="02000506030000020004" pitchFamily="2" charset="0"/>
              </a:rPr>
              <a:t>LM-93</a:t>
            </a:r>
            <a:r>
              <a:rPr lang="it-IT" dirty="0" smtClean="0">
                <a:latin typeface="Abel" panose="02000506030000020004" pitchFamily="2" charset="0"/>
              </a:rPr>
              <a:t> </a:t>
            </a:r>
            <a:endParaRPr lang="it-IT" dirty="0" smtClean="0">
              <a:latin typeface="Abel" panose="02000506030000020004" pitchFamily="2" charset="0"/>
            </a:endParaRPr>
          </a:p>
          <a:p>
            <a:r>
              <a:rPr lang="it-IT" dirty="0">
                <a:latin typeface="Abel" panose="02000506030000020004" pitchFamily="2" charset="0"/>
              </a:rPr>
              <a:t>i</a:t>
            </a:r>
            <a:r>
              <a:rPr lang="it-IT" dirty="0" smtClean="0">
                <a:latin typeface="Abel" panose="02000506030000020004" pitchFamily="2" charset="0"/>
              </a:rPr>
              <a:t>n </a:t>
            </a:r>
            <a:r>
              <a:rPr lang="it-IT" b="1" i="1" dirty="0" smtClean="0">
                <a:latin typeface="Abel" panose="02000506030000020004" pitchFamily="2" charset="0"/>
              </a:rPr>
              <a:t>Teorie </a:t>
            </a:r>
            <a:r>
              <a:rPr lang="it-IT" b="1" i="1" dirty="0">
                <a:latin typeface="Abel" panose="02000506030000020004" pitchFamily="2" charset="0"/>
              </a:rPr>
              <a:t>e metodologie </a:t>
            </a:r>
            <a:r>
              <a:rPr lang="it-IT" b="1" i="1" dirty="0" smtClean="0">
                <a:latin typeface="Abel" panose="02000506030000020004" pitchFamily="2" charset="0"/>
              </a:rPr>
              <a:t>     dell´e-learning </a:t>
            </a:r>
            <a:r>
              <a:rPr lang="it-IT" b="1" i="1" dirty="0">
                <a:latin typeface="Abel" panose="02000506030000020004" pitchFamily="2" charset="0"/>
              </a:rPr>
              <a:t>e della media </a:t>
            </a:r>
            <a:r>
              <a:rPr lang="it-IT" b="1" i="1" dirty="0" err="1" smtClean="0">
                <a:latin typeface="Abel" panose="02000506030000020004" pitchFamily="2" charset="0"/>
              </a:rPr>
              <a:t>education</a:t>
            </a:r>
            <a:endParaRPr lang="it-IT" b="1" i="1" dirty="0" smtClean="0">
              <a:latin typeface="Abel" panose="02000506030000020004" pitchFamily="2" charset="0"/>
            </a:endParaRPr>
          </a:p>
          <a:p>
            <a:r>
              <a:rPr lang="it-IT" b="1" i="1" dirty="0">
                <a:solidFill>
                  <a:srgbClr val="FFC000"/>
                </a:solidFill>
                <a:latin typeface="Abel" panose="02000506030000020004" pitchFamily="2" charset="0"/>
              </a:rPr>
              <a:t>(</a:t>
            </a:r>
            <a:r>
              <a:rPr lang="it-IT" b="1" i="1" dirty="0" smtClean="0">
                <a:solidFill>
                  <a:srgbClr val="FFC000"/>
                </a:solidFill>
                <a:latin typeface="Abel" panose="02000506030000020004" pitchFamily="2" charset="0"/>
              </a:rPr>
              <a:t>1 </a:t>
            </a:r>
            <a:r>
              <a:rPr lang="it-IT" b="1" i="1" dirty="0">
                <a:solidFill>
                  <a:srgbClr val="FFC000"/>
                </a:solidFill>
                <a:latin typeface="Abel" panose="02000506030000020004" pitchFamily="2" charset="0"/>
              </a:rPr>
              <a:t>in Italia)</a:t>
            </a:r>
          </a:p>
          <a:p>
            <a:endParaRPr lang="it-IT" b="1" i="1" dirty="0">
              <a:latin typeface="Abel" panose="02000506030000020004" pitchFamily="2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33558" y="6252499"/>
            <a:ext cx="59830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*</a:t>
            </a:r>
            <a:r>
              <a:rPr lang="it-IT" sz="1400" b="1" dirty="0" smtClean="0">
                <a:solidFill>
                  <a:srgbClr val="FF0000"/>
                </a:solidFill>
              </a:rPr>
              <a:t>8 a RM</a:t>
            </a:r>
            <a:r>
              <a:rPr lang="it-IT" sz="1400" dirty="0" smtClean="0"/>
              <a:t>: La Sapienza, Tor Vergata, Roma tre, LUMSA, 2 telematiche, 2 pontificie</a:t>
            </a:r>
          </a:p>
          <a:p>
            <a:r>
              <a:rPr lang="it-IT" sz="1400" dirty="0" smtClean="0"/>
              <a:t>**</a:t>
            </a:r>
            <a:r>
              <a:rPr lang="it-IT" sz="1400" b="1" dirty="0" smtClean="0">
                <a:solidFill>
                  <a:srgbClr val="FF0000"/>
                </a:solidFill>
              </a:rPr>
              <a:t>3 a RM</a:t>
            </a:r>
            <a:r>
              <a:rPr lang="it-IT" sz="1400" dirty="0" smtClean="0"/>
              <a:t>: Tor </a:t>
            </a:r>
            <a:r>
              <a:rPr lang="it-IT" sz="1400" dirty="0"/>
              <a:t>Vergata, Roma tre, LUMSA, </a:t>
            </a:r>
            <a:r>
              <a:rPr lang="it-IT" sz="1400" dirty="0" smtClean="0"/>
              <a:t> 2 </a:t>
            </a:r>
            <a:r>
              <a:rPr lang="it-IT" sz="1400" dirty="0" smtClean="0"/>
              <a:t>pontificie (14 in Italia)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4296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3826805"/>
            <a:ext cx="9144000" cy="24074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Rettangolo 1"/>
          <p:cNvSpPr/>
          <p:nvPr/>
        </p:nvSpPr>
        <p:spPr>
          <a:xfrm>
            <a:off x="45069" y="1616315"/>
            <a:ext cx="9144000" cy="22753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0" y="365051"/>
            <a:ext cx="9144000" cy="3965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PROFILO DEL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LAUREATO magistrale Auxilium </a:t>
            </a:r>
            <a:endParaRPr lang="it-IT" sz="36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628650" y="1544935"/>
            <a:ext cx="8151185" cy="5100418"/>
          </a:xfrm>
        </p:spPr>
        <p:txBody>
          <a:bodyPr>
            <a:noAutofit/>
          </a:bodyPr>
          <a:lstStyle/>
          <a:p>
            <a:r>
              <a:rPr lang="it-IT" sz="2000" dirty="0"/>
              <a:t>S</a:t>
            </a:r>
            <a:r>
              <a:rPr lang="it-IT" sz="2000" dirty="0" smtClean="0"/>
              <a:t>a </a:t>
            </a:r>
            <a:r>
              <a:rPr lang="it-IT" sz="2000" dirty="0">
                <a:solidFill>
                  <a:srgbClr val="C00000"/>
                </a:solidFill>
              </a:rPr>
              <a:t>progettare, coordinare e realizzare interventi </a:t>
            </a:r>
            <a:r>
              <a:rPr lang="it-IT" sz="2000" dirty="0"/>
              <a:t>educativi nel territorio e all'interno dei servizi socio-educativi in vari ambiti (animazione, famiglia, </a:t>
            </a:r>
            <a:r>
              <a:rPr lang="it-IT" sz="2000" dirty="0" err="1"/>
              <a:t>intercultura</a:t>
            </a:r>
            <a:r>
              <a:rPr lang="it-IT" sz="2000" dirty="0"/>
              <a:t>, disagio e marginalità </a:t>
            </a:r>
            <a:r>
              <a:rPr lang="it-IT" sz="2000" dirty="0" smtClean="0"/>
              <a:t>minorile, disabilità, infanzia)</a:t>
            </a:r>
          </a:p>
          <a:p>
            <a:r>
              <a:rPr lang="it-IT" sz="2000" dirty="0" smtClean="0"/>
              <a:t>È in </a:t>
            </a:r>
            <a:r>
              <a:rPr lang="it-IT" sz="2000" dirty="0"/>
              <a:t>grado di promuovere </a:t>
            </a:r>
            <a:r>
              <a:rPr lang="it-IT" sz="2000" dirty="0">
                <a:solidFill>
                  <a:srgbClr val="C00000"/>
                </a:solidFill>
              </a:rPr>
              <a:t>percorsi formativi</a:t>
            </a:r>
            <a:r>
              <a:rPr lang="it-IT" sz="2000" dirty="0"/>
              <a:t> nel campo della prevenzione del disagio e della difesa dei diritti della </a:t>
            </a:r>
            <a:r>
              <a:rPr lang="it-IT" sz="2000" dirty="0" smtClean="0"/>
              <a:t>persona</a:t>
            </a:r>
          </a:p>
          <a:p>
            <a:r>
              <a:rPr lang="it-IT" sz="2000" dirty="0"/>
              <a:t>Sa progettare, attuare e presentare </a:t>
            </a:r>
            <a:r>
              <a:rPr lang="it-IT" sz="2000" dirty="0">
                <a:solidFill>
                  <a:srgbClr val="C00000"/>
                </a:solidFill>
              </a:rPr>
              <a:t>ricerche</a:t>
            </a:r>
            <a:r>
              <a:rPr lang="it-IT" sz="2000" dirty="0"/>
              <a:t> in campo socio-culturale e socio-educativo</a:t>
            </a:r>
          </a:p>
          <a:p>
            <a:r>
              <a:rPr lang="it-IT" sz="2000" dirty="0" smtClean="0"/>
              <a:t>È in grado di </a:t>
            </a:r>
            <a:r>
              <a:rPr lang="it-IT" sz="2000" dirty="0" smtClean="0">
                <a:solidFill>
                  <a:srgbClr val="C00000"/>
                </a:solidFill>
              </a:rPr>
              <a:t>organizzare, gestire </a:t>
            </a:r>
            <a:r>
              <a:rPr lang="it-IT" sz="2000" dirty="0">
                <a:solidFill>
                  <a:srgbClr val="C00000"/>
                </a:solidFill>
              </a:rPr>
              <a:t>e </a:t>
            </a:r>
            <a:r>
              <a:rPr lang="it-IT" sz="2000" dirty="0" smtClean="0">
                <a:solidFill>
                  <a:srgbClr val="C00000"/>
                </a:solidFill>
              </a:rPr>
              <a:t>coordinare </a:t>
            </a:r>
            <a:r>
              <a:rPr lang="it-IT" sz="2000" dirty="0">
                <a:solidFill>
                  <a:srgbClr val="C00000"/>
                </a:solidFill>
              </a:rPr>
              <a:t>servizi</a:t>
            </a:r>
            <a:r>
              <a:rPr lang="it-IT" sz="2000" dirty="0"/>
              <a:t> socio-educativi (asilo nido, comunità residenziale e semiresidenziale, ludoteca, centro di aggregazione e di formazione</a:t>
            </a:r>
            <a:r>
              <a:rPr lang="it-IT" sz="2000" dirty="0" smtClean="0"/>
              <a:t>)</a:t>
            </a:r>
            <a:endParaRPr lang="it-IT" sz="2000" dirty="0"/>
          </a:p>
          <a:p>
            <a:r>
              <a:rPr lang="it-IT" sz="2000" dirty="0"/>
              <a:t>S</a:t>
            </a:r>
            <a:r>
              <a:rPr lang="it-IT" sz="2000" dirty="0" smtClean="0"/>
              <a:t>a progettare e coordinare </a:t>
            </a:r>
            <a:r>
              <a:rPr lang="it-IT" sz="2000" dirty="0">
                <a:solidFill>
                  <a:srgbClr val="C00000"/>
                </a:solidFill>
              </a:rPr>
              <a:t>interventi in rete</a:t>
            </a:r>
            <a:r>
              <a:rPr lang="it-IT" sz="2000" dirty="0"/>
              <a:t>, in particolare nel rapporto tra famiglia, scuola ed extra-scuola e nel coordinamento territoriale dei </a:t>
            </a:r>
            <a:r>
              <a:rPr lang="it-IT" sz="2000" dirty="0" smtClean="0"/>
              <a:t>servizi</a:t>
            </a:r>
          </a:p>
          <a:p>
            <a:r>
              <a:rPr lang="it-IT" sz="2000" dirty="0" smtClean="0"/>
              <a:t>Sa </a:t>
            </a:r>
            <a:r>
              <a:rPr lang="it-IT" sz="2000" dirty="0" smtClean="0">
                <a:solidFill>
                  <a:srgbClr val="C00000"/>
                </a:solidFill>
              </a:rPr>
              <a:t>interagire</a:t>
            </a:r>
            <a:r>
              <a:rPr lang="it-IT" sz="2000" dirty="0" smtClean="0"/>
              <a:t> educativamente, </a:t>
            </a:r>
            <a:r>
              <a:rPr lang="it-IT" sz="2000" dirty="0" smtClean="0">
                <a:solidFill>
                  <a:srgbClr val="C00000"/>
                </a:solidFill>
              </a:rPr>
              <a:t>lavorare </a:t>
            </a:r>
            <a:r>
              <a:rPr lang="it-IT" sz="2000" dirty="0">
                <a:solidFill>
                  <a:srgbClr val="C00000"/>
                </a:solidFill>
              </a:rPr>
              <a:t>in équipe</a:t>
            </a:r>
            <a:r>
              <a:rPr lang="it-IT" sz="2000" dirty="0"/>
              <a:t>, </a:t>
            </a:r>
            <a:r>
              <a:rPr lang="it-IT" sz="2000" dirty="0" smtClean="0">
                <a:solidFill>
                  <a:srgbClr val="C00000"/>
                </a:solidFill>
              </a:rPr>
              <a:t>collaborare</a:t>
            </a:r>
            <a:r>
              <a:rPr lang="it-IT" sz="2000" dirty="0" smtClean="0"/>
              <a:t> </a:t>
            </a:r>
            <a:r>
              <a:rPr lang="it-IT" sz="2000" dirty="0"/>
              <a:t>con altre figure professionali e </a:t>
            </a:r>
            <a:r>
              <a:rPr lang="it-IT" sz="2000" dirty="0">
                <a:solidFill>
                  <a:srgbClr val="C00000"/>
                </a:solidFill>
              </a:rPr>
              <a:t>in rete </a:t>
            </a:r>
            <a:r>
              <a:rPr lang="it-IT" sz="2000" dirty="0"/>
              <a:t>con altre agenzie educative</a:t>
            </a:r>
            <a:endParaRPr lang="it-IT" sz="2000" dirty="0" smtClean="0"/>
          </a:p>
          <a:p>
            <a:endParaRPr lang="it-IT" sz="2000" dirty="0"/>
          </a:p>
        </p:txBody>
      </p:sp>
      <p:cxnSp>
        <p:nvCxnSpPr>
          <p:cNvPr id="3" name="Connettore 1 2"/>
          <p:cNvCxnSpPr/>
          <p:nvPr/>
        </p:nvCxnSpPr>
        <p:spPr>
          <a:xfrm>
            <a:off x="637953" y="3795852"/>
            <a:ext cx="8187070" cy="1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691401" y="6234251"/>
            <a:ext cx="8187070" cy="1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asellaDiTesto 3"/>
          <p:cNvSpPr txBox="1"/>
          <p:nvPr/>
        </p:nvSpPr>
        <p:spPr>
          <a:xfrm rot="16200000">
            <a:off x="-604564" y="2265945"/>
            <a:ext cx="1945590" cy="6463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Progettuali, di Intervento e ricerca</a:t>
            </a:r>
            <a:endParaRPr lang="it-IT" b="1" cap="small" dirty="0">
              <a:latin typeface="Abel" panose="02000506030000020004" pitchFamily="2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 rot="16200000">
            <a:off x="-343659" y="4306047"/>
            <a:ext cx="142378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Gestionali e di </a:t>
            </a:r>
          </a:p>
          <a:p>
            <a:pPr algn="ctr"/>
            <a:r>
              <a:rPr lang="it-IT" b="1" cap="small" dirty="0" smtClean="0">
                <a:latin typeface="Abel" panose="02000506030000020004" pitchFamily="2" charset="0"/>
              </a:rPr>
              <a:t>coordinamento</a:t>
            </a:r>
            <a:endParaRPr lang="it-IT" b="1" cap="small" dirty="0">
              <a:latin typeface="Abel" panose="02000506030000020004" pitchFamily="2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0" y="1123146"/>
            <a:ext cx="9144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  <a:t>           Coordinatore dei servizi socio-educativi</a:t>
            </a:r>
            <a:endParaRPr lang="it-IT" b="1" cap="small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72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365051"/>
            <a:ext cx="9144000" cy="39657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</a:t>
            </a:r>
            <a:r>
              <a:rPr lang="it-IT" sz="3600" b="1" dirty="0" smtClean="0">
                <a:solidFill>
                  <a:srgbClr val="C00000"/>
                </a:solidFill>
                <a:latin typeface="Abel" panose="02000506030000020004" pitchFamily="2" charset="0"/>
                <a:ea typeface="Arial Unicode MS" pitchFamily="34" charset="-128"/>
                <a:cs typeface="Arial Unicode MS" pitchFamily="34" charset="-128"/>
              </a:rPr>
              <a:t>SBOCCHI PROFESSIONALI magistrale</a:t>
            </a:r>
            <a:endParaRPr lang="it-IT" sz="3600" b="1" dirty="0">
              <a:solidFill>
                <a:srgbClr val="C00000"/>
              </a:solidFill>
              <a:latin typeface="Abel" panose="02000506030000020004" pitchFamily="2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1"/>
            <a:ext cx="9144000" cy="3615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Picture 4" descr="http://www.pfse-auxilium.org/it/img/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2764" y="83754"/>
            <a:ext cx="651354" cy="6778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/>
          <p:cNvSpPr>
            <a:spLocks noGrp="1"/>
          </p:cNvSpPr>
          <p:nvPr>
            <p:ph idx="1"/>
          </p:nvPr>
        </p:nvSpPr>
        <p:spPr>
          <a:xfrm>
            <a:off x="628651" y="1534302"/>
            <a:ext cx="6601490" cy="5100418"/>
          </a:xfr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it-IT" sz="2000" dirty="0"/>
              <a:t>Al termine del Corso di studio il </a:t>
            </a:r>
            <a:r>
              <a:rPr lang="it-IT" sz="2000" i="1" dirty="0"/>
              <a:t>laureato</a:t>
            </a:r>
            <a:r>
              <a:rPr lang="it-IT" sz="2000" dirty="0"/>
              <a:t> potrà </a:t>
            </a:r>
            <a:r>
              <a:rPr lang="it-IT" sz="2000" dirty="0" smtClean="0"/>
              <a:t>operare  </a:t>
            </a:r>
            <a:r>
              <a:rPr lang="it-IT" sz="2000" dirty="0"/>
              <a:t>come </a:t>
            </a:r>
            <a:endParaRPr lang="it-IT" sz="2000" dirty="0" smtClean="0"/>
          </a:p>
          <a:p>
            <a:r>
              <a:rPr lang="it-IT" sz="2000" b="1" dirty="0">
                <a:solidFill>
                  <a:srgbClr val="C00000"/>
                </a:solidFill>
              </a:rPr>
              <a:t>responsabile, dirigente e coordinatore pedagogico </a:t>
            </a:r>
            <a:r>
              <a:rPr lang="it-IT" sz="2000" dirty="0"/>
              <a:t>nei servizi socio-educativi (centri, servizi e comunità per minori, asili nido e </a:t>
            </a:r>
            <a:r>
              <a:rPr lang="it-IT" sz="2000" dirty="0" err="1"/>
              <a:t>micronidi</a:t>
            </a:r>
            <a:r>
              <a:rPr lang="it-IT" sz="2000" dirty="0"/>
              <a:t>, attività ricreative e del tempo libero, servizi familiari e domiciliari, attività di animazione interculturale, interventi rivolti al disagio sociale);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esperto in progettazione</a:t>
            </a:r>
            <a:r>
              <a:rPr lang="it-IT" sz="2000" dirty="0"/>
              <a:t> pedagogica</a:t>
            </a:r>
            <a:r>
              <a:rPr lang="it-IT" sz="2000" dirty="0" smtClean="0"/>
              <a:t>, </a:t>
            </a:r>
            <a:r>
              <a:rPr lang="it-IT" sz="2000" b="1" dirty="0">
                <a:solidFill>
                  <a:srgbClr val="C00000"/>
                </a:solidFill>
              </a:rPr>
              <a:t>gestione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/>
              <a:t>di servizi educativi e culturali, </a:t>
            </a:r>
            <a:r>
              <a:rPr lang="it-IT" sz="2000" b="1" dirty="0">
                <a:solidFill>
                  <a:srgbClr val="C00000"/>
                </a:solidFill>
              </a:rPr>
              <a:t>coordinamento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/>
              <a:t>di interventi tra le aree del pubblico e del privato sociale, </a:t>
            </a:r>
            <a:r>
              <a:rPr lang="it-IT" sz="2000" b="1" dirty="0">
                <a:solidFill>
                  <a:srgbClr val="C00000"/>
                </a:solidFill>
              </a:rPr>
              <a:t>valutazione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/>
              <a:t>dei servizi socio-educativi, </a:t>
            </a:r>
            <a:r>
              <a:rPr lang="it-IT" sz="2000" b="1" dirty="0">
                <a:solidFill>
                  <a:srgbClr val="C00000"/>
                </a:solidFill>
              </a:rPr>
              <a:t>formazione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/>
              <a:t>degli operatori socio-educativi;</a:t>
            </a:r>
          </a:p>
          <a:p>
            <a:r>
              <a:rPr lang="it-IT" sz="2000" b="1" dirty="0">
                <a:solidFill>
                  <a:srgbClr val="C00000"/>
                </a:solidFill>
              </a:rPr>
              <a:t>consulente</a:t>
            </a: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/>
              <a:t>pedagogico e progettista nelle organizzazioni e nei servizi alla persona erogati da enti pubblici e privati.</a:t>
            </a:r>
          </a:p>
        </p:txBody>
      </p:sp>
      <p:pic>
        <p:nvPicPr>
          <p:cNvPr id="1030" name="Picture 6" descr="Immagine correl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187" y="1567159"/>
            <a:ext cx="1900514" cy="127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485" y="3627640"/>
            <a:ext cx="1886135" cy="1333906"/>
          </a:xfrm>
          <a:prstGeom prst="rect">
            <a:avLst/>
          </a:prstGeom>
        </p:spPr>
      </p:pic>
      <p:pic>
        <p:nvPicPr>
          <p:cNvPr id="1032" name="Picture 8" descr="Risultati immagini per social work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039" y="4833949"/>
            <a:ext cx="1903661" cy="1269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645" y="2917231"/>
            <a:ext cx="1899056" cy="933702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0" y="1123146"/>
            <a:ext cx="91440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it-IT" b="1" cap="small" dirty="0" smtClean="0">
                <a:solidFill>
                  <a:schemeClr val="bg1"/>
                </a:solidFill>
                <a:latin typeface="Abel" panose="02000506030000020004" pitchFamily="2" charset="0"/>
              </a:rPr>
              <a:t>           Coordinatore dei servizi socio-educativi</a:t>
            </a:r>
            <a:endParaRPr lang="it-IT" b="1" cap="small" dirty="0">
              <a:solidFill>
                <a:schemeClr val="bg1"/>
              </a:solidFill>
              <a:latin typeface="Abel" panose="0200050603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142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2377</TotalTime>
  <Words>1237</Words>
  <Application>Microsoft Office PowerPoint</Application>
  <PresentationFormat>Presentazione su schermo (4:3)</PresentationFormat>
  <Paragraphs>162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3" baseType="lpstr">
      <vt:lpstr>Arial Unicode MS</vt:lpstr>
      <vt:lpstr>Abel</vt:lpstr>
      <vt:lpstr>Arial</vt:lpstr>
      <vt:lpstr>Arial Black</vt:lpstr>
      <vt:lpstr>Calibri</vt:lpstr>
      <vt:lpstr>Calibri Light</vt:lpstr>
      <vt:lpstr>Wingdings</vt:lpstr>
      <vt:lpstr>Tema di Office</vt:lpstr>
      <vt:lpstr>Verso una strategia condivisa  di Insegnamento / Apprendimento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enrica ottone</dc:creator>
  <cp:lastModifiedBy>enrica ottone</cp:lastModifiedBy>
  <cp:revision>136</cp:revision>
  <dcterms:created xsi:type="dcterms:W3CDTF">2017-09-11T08:19:29Z</dcterms:created>
  <dcterms:modified xsi:type="dcterms:W3CDTF">2017-11-17T16:37:15Z</dcterms:modified>
</cp:coreProperties>
</file>