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73" r:id="rId5"/>
    <p:sldId id="274" r:id="rId6"/>
    <p:sldId id="262" r:id="rId7"/>
    <p:sldId id="270" r:id="rId8"/>
    <p:sldId id="271" r:id="rId9"/>
    <p:sldId id="272" r:id="rId10"/>
    <p:sldId id="27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8" autoAdjust="0"/>
    <p:restoredTop sz="94660"/>
  </p:normalViewPr>
  <p:slideViewPr>
    <p:cSldViewPr snapToGrid="0">
      <p:cViewPr>
        <p:scale>
          <a:sx n="90" d="100"/>
          <a:sy n="90" d="100"/>
        </p:scale>
        <p:origin x="-551" y="-1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72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9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3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02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7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8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40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64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14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7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389D3-53D5-4731-A327-D0E701B2761C}" type="datetimeFigureOut">
              <a:rPr lang="it-IT" smtClean="0"/>
              <a:t>05/10/2017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9198-2DF1-462E-8647-9C1C7A5F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fse-auxilium.org/it/" TargetMode="External"/><Relationship Id="rId2" Type="http://schemas.openxmlformats.org/officeDocument/2006/relationships/hyperlink" Target="https://padlet.com/enricaottone/ckkdl09vbi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fse-auxilium.org/i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3547241"/>
            <a:ext cx="12192000" cy="536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844565"/>
            <a:ext cx="12192000" cy="166539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it-IT" sz="5400" b="1" cap="small" dirty="0">
                <a:solidFill>
                  <a:schemeClr val="bg1"/>
                </a:solidFill>
              </a:rPr>
              <a:t>Verso </a:t>
            </a:r>
            <a:r>
              <a:rPr lang="it-IT" sz="5400" b="1" cap="small" dirty="0" smtClean="0">
                <a:solidFill>
                  <a:schemeClr val="bg1"/>
                </a:solidFill>
              </a:rPr>
              <a:t>una strategia condivisa di </a:t>
            </a:r>
            <a:br>
              <a:rPr lang="it-IT" sz="5400" b="1" cap="small" dirty="0" smtClean="0">
                <a:solidFill>
                  <a:schemeClr val="bg1"/>
                </a:solidFill>
              </a:rPr>
            </a:br>
            <a:r>
              <a:rPr lang="it-IT" sz="5400" b="1" cap="small" dirty="0" smtClean="0">
                <a:solidFill>
                  <a:schemeClr val="bg1"/>
                </a:solidFill>
              </a:rPr>
              <a:t>Insegnamento / Apprendimento</a:t>
            </a:r>
            <a:endParaRPr lang="it-IT" sz="5400" b="1" cap="small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/>
          <a:p>
            <a:r>
              <a:rPr lang="it-IT" i="1" dirty="0" smtClean="0"/>
              <a:t>Incontro con i Docenti dei Corsi di Laurea/Laurea Magistrale di Psicologia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611612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Auxilium, 5 ottobre 2017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25" y="326147"/>
            <a:ext cx="1092750" cy="109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451124" cy="447948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b="1" dirty="0" smtClean="0"/>
              <a:t>Nell’immediato si prevedono incontri sugli altri profili professionali.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La prima </a:t>
            </a:r>
            <a:r>
              <a:rPr lang="it-IT" b="1" dirty="0" smtClean="0"/>
              <a:t>data</a:t>
            </a:r>
            <a:r>
              <a:rPr lang="it-IT" dirty="0" smtClean="0"/>
              <a:t> su cui chiediamo agli interessati di esprimersi è la seguente:</a:t>
            </a:r>
          </a:p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Per </a:t>
            </a:r>
            <a:r>
              <a:rPr lang="it-IT" i="1" dirty="0"/>
              <a:t>tutti i docenti dei Corsi di </a:t>
            </a:r>
            <a:r>
              <a:rPr lang="it-IT" i="1" dirty="0" smtClean="0"/>
              <a:t>Laurea/Laurea </a:t>
            </a:r>
            <a:r>
              <a:rPr lang="it-IT" i="1" dirty="0"/>
              <a:t>Magistrale “Educatori Professionali” </a:t>
            </a:r>
            <a:r>
              <a:rPr lang="it-IT" dirty="0" smtClean="0"/>
              <a:t>si propone</a:t>
            </a:r>
            <a:endParaRPr lang="it-IT" dirty="0"/>
          </a:p>
          <a:p>
            <a:pPr marL="720725" lvl="0" indent="0">
              <a:buNone/>
            </a:pPr>
            <a:r>
              <a:rPr lang="it-IT" b="1" u="sng" dirty="0"/>
              <a:t>Mercoledì 15</a:t>
            </a:r>
            <a:r>
              <a:rPr lang="it-IT" b="1" dirty="0"/>
              <a:t> </a:t>
            </a:r>
            <a:r>
              <a:rPr lang="it-IT" b="1" dirty="0" smtClean="0"/>
              <a:t>  </a:t>
            </a:r>
            <a:r>
              <a:rPr lang="it-IT" b="1" i="1" dirty="0" smtClean="0">
                <a:solidFill>
                  <a:srgbClr val="FF0000"/>
                </a:solidFill>
              </a:rPr>
              <a:t>oppure</a:t>
            </a:r>
            <a:r>
              <a:rPr lang="it-IT" b="1" dirty="0" smtClean="0">
                <a:solidFill>
                  <a:srgbClr val="FF0000"/>
                </a:solidFill>
              </a:rPr>
              <a:t>  </a:t>
            </a:r>
            <a:r>
              <a:rPr lang="it-IT" b="1" u="sng" dirty="0" smtClean="0"/>
              <a:t>Giovedì </a:t>
            </a:r>
            <a:r>
              <a:rPr lang="it-IT" b="1" u="sng" dirty="0"/>
              <a:t>16 novembre </a:t>
            </a:r>
            <a:endParaRPr lang="it-IT" u="sng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In </a:t>
            </a:r>
            <a:r>
              <a:rPr lang="it-IT" dirty="0"/>
              <a:t>seguito saranno messi a calendario anche gli incontri degli altri Corsi di </a:t>
            </a:r>
            <a:r>
              <a:rPr lang="it-IT" dirty="0" smtClean="0"/>
              <a:t>Laurea/Laurea Magistrale.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SVILUPPI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FUTURI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980" y="180753"/>
            <a:ext cx="677876" cy="67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7219" y="4040963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solidFill>
                  <a:srgbClr val="FF0000"/>
                </a:solidFill>
              </a:rPr>
              <a:t>?</a:t>
            </a:r>
            <a:endParaRPr lang="it-IT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9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9907" y="1424354"/>
            <a:ext cx="10152185" cy="4629517"/>
          </a:xfrm>
        </p:spPr>
        <p:txBody>
          <a:bodyPr>
            <a:noAutofit/>
          </a:bodyPr>
          <a:lstStyle/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 smtClean="0"/>
              <a:t>A seguito </a:t>
            </a:r>
            <a:r>
              <a:rPr lang="it-IT" sz="2300" dirty="0"/>
              <a:t>dell’ultima </a:t>
            </a:r>
            <a:r>
              <a:rPr lang="it-IT" sz="2300" i="1" dirty="0"/>
              <a:t>Verifica di Qualità </a:t>
            </a:r>
            <a:r>
              <a:rPr lang="it-IT" sz="2300" dirty="0"/>
              <a:t>da parte dell’Agenzia di Valutazione AVEPRO della Santa Sede  e in linea con le ‘politiche’ di Qualità della nostra Facoltà, avevamo pianificato tra gli obiettivi del </a:t>
            </a:r>
            <a:r>
              <a:rPr lang="it-IT" sz="2300" i="1" dirty="0"/>
              <a:t>Piano </a:t>
            </a:r>
            <a:r>
              <a:rPr lang="it-IT" sz="2300" i="1" dirty="0" smtClean="0"/>
              <a:t>Strategico Istituzionale </a:t>
            </a:r>
            <a:r>
              <a:rPr lang="it-IT" sz="2300" i="1" dirty="0"/>
              <a:t>2015-2020</a:t>
            </a:r>
            <a:r>
              <a:rPr lang="it-IT" sz="2300" dirty="0"/>
              <a:t>, quello </a:t>
            </a:r>
            <a:r>
              <a:rPr lang="it-IT" sz="2300" dirty="0" smtClean="0"/>
              <a:t>di</a:t>
            </a:r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 smtClean="0"/>
              <a:t> </a:t>
            </a:r>
            <a:endParaRPr lang="it-IT" sz="2300" dirty="0" smtClean="0"/>
          </a:p>
          <a:p>
            <a:pPr fontAlgn="ctr">
              <a:lnSpc>
                <a:spcPct val="100000"/>
              </a:lnSpc>
              <a:spcBef>
                <a:spcPts val="0"/>
              </a:spcBef>
            </a:pPr>
            <a:r>
              <a:rPr lang="it-IT" sz="2300" b="1" dirty="0" smtClean="0"/>
              <a:t>definire </a:t>
            </a:r>
            <a:r>
              <a:rPr lang="it-IT" sz="2300" b="1" dirty="0"/>
              <a:t>sempre meglio la </a:t>
            </a:r>
            <a:r>
              <a:rPr lang="it-IT" sz="2300" b="1" i="1" dirty="0"/>
              <a:t>Strategia di Insegnamento-Apprendimento</a:t>
            </a:r>
            <a:r>
              <a:rPr lang="it-IT" sz="2300" dirty="0"/>
              <a:t>, che caratterizza la nostra </a:t>
            </a:r>
            <a:r>
              <a:rPr lang="it-IT" sz="2300" b="1" i="1" dirty="0"/>
              <a:t>didattica universitaria </a:t>
            </a:r>
            <a:r>
              <a:rPr lang="it-IT" sz="2300" dirty="0"/>
              <a:t>in coerenza con la </a:t>
            </a:r>
            <a:r>
              <a:rPr lang="it-IT" sz="2300" i="1" dirty="0" err="1"/>
              <a:t>vision</a:t>
            </a:r>
            <a:r>
              <a:rPr lang="it-IT" sz="2300" dirty="0"/>
              <a:t> e la </a:t>
            </a:r>
            <a:r>
              <a:rPr lang="it-IT" sz="2300" i="1" dirty="0" err="1"/>
              <a:t>mission</a:t>
            </a:r>
            <a:r>
              <a:rPr lang="it-IT" sz="2300" dirty="0"/>
              <a:t> della nostra istituzione.  </a:t>
            </a:r>
            <a:endParaRPr lang="it-IT" sz="2300" dirty="0" smtClean="0"/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it-IT" sz="2300" dirty="0" smtClean="0"/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300" dirty="0" smtClean="0"/>
              <a:t>Si è deciso di coinvolgere </a:t>
            </a:r>
            <a:r>
              <a:rPr lang="it-IT" sz="2300" dirty="0"/>
              <a:t>tutti i docenti della Facoltà, sia quelli stabili (interni), sia quelli invitati (esterni) al fine di creare una </a:t>
            </a:r>
            <a:r>
              <a:rPr lang="it-IT" sz="2300" b="1" dirty="0"/>
              <a:t>comune piattaforma di idee </a:t>
            </a:r>
            <a:r>
              <a:rPr lang="it-IT" sz="2300" dirty="0"/>
              <a:t>e soprattutto </a:t>
            </a:r>
            <a:r>
              <a:rPr lang="it-IT" sz="2300" b="1" dirty="0"/>
              <a:t>di pratica </a:t>
            </a:r>
            <a:r>
              <a:rPr lang="it-IT" sz="2300" dirty="0"/>
              <a:t>ascoltando l’esperienza e rileggendola in chiave salesiana, cioè alla luce di quei principi di metodo ispiratori del sistema educativo e formativo che caratterizza la nostra identità istituzionale</a:t>
            </a:r>
            <a:r>
              <a:rPr lang="it-IT" sz="2300" dirty="0" smtClean="0"/>
              <a:t>.</a:t>
            </a:r>
            <a:endParaRPr lang="it-IT" sz="2300" dirty="0"/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PREMESSA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76" y="64738"/>
            <a:ext cx="798679" cy="79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792" y="1600200"/>
            <a:ext cx="9741876" cy="4629517"/>
          </a:xfrm>
        </p:spPr>
        <p:txBody>
          <a:bodyPr anchor="ctr">
            <a:noAutofit/>
          </a:bodyPr>
          <a:lstStyle/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/>
              <a:t>Il </a:t>
            </a:r>
            <a:r>
              <a:rPr lang="it-IT" sz="2400" dirty="0"/>
              <a:t>Consiglio Accademico ha stabilito di mettere a calendario </a:t>
            </a:r>
            <a:r>
              <a:rPr lang="it-IT" sz="2400" dirty="0" smtClean="0"/>
              <a:t>un incontro </a:t>
            </a:r>
            <a:r>
              <a:rPr lang="it-IT" sz="2400" dirty="0"/>
              <a:t>di tutti i docenti laici e religiosi </a:t>
            </a:r>
            <a:r>
              <a:rPr lang="it-IT" sz="2400" dirty="0" smtClean="0"/>
              <a:t>- per </a:t>
            </a:r>
            <a:r>
              <a:rPr lang="it-IT" sz="2400" dirty="0"/>
              <a:t>Corsi di Studio </a:t>
            </a:r>
            <a:r>
              <a:rPr lang="it-IT" sz="2400" dirty="0" smtClean="0"/>
              <a:t>- allo </a:t>
            </a:r>
            <a:r>
              <a:rPr lang="it-IT" sz="2400" dirty="0"/>
              <a:t>scopo di </a:t>
            </a:r>
            <a:endParaRPr lang="it-IT" sz="2400" dirty="0" smtClean="0"/>
          </a:p>
          <a:p>
            <a:pPr marL="0" indent="0" fontAlgn="ctr">
              <a:lnSpc>
                <a:spcPct val="100000"/>
              </a:lnSpc>
              <a:spcBef>
                <a:spcPts val="0"/>
              </a:spcBef>
              <a:buNone/>
            </a:pPr>
            <a:endParaRPr lang="it-IT" sz="2400" dirty="0" smtClean="0"/>
          </a:p>
          <a:p>
            <a:pPr fontAlgn="ctr">
              <a:lnSpc>
                <a:spcPct val="100000"/>
              </a:lnSpc>
              <a:spcBef>
                <a:spcPts val="0"/>
              </a:spcBef>
            </a:pPr>
            <a:r>
              <a:rPr lang="it-IT" b="1" dirty="0" smtClean="0"/>
              <a:t>monitorare</a:t>
            </a:r>
            <a:r>
              <a:rPr lang="it-IT" b="1" dirty="0"/>
              <a:t>, valutare e accrescere </a:t>
            </a:r>
            <a:r>
              <a:rPr lang="it-IT" sz="2400" b="1" dirty="0"/>
              <a:t>la qualità </a:t>
            </a:r>
            <a:r>
              <a:rPr lang="it-IT" sz="2400" b="1" dirty="0" smtClean="0"/>
              <a:t>dell’OFFERTA FORMATIVA di </a:t>
            </a:r>
            <a:r>
              <a:rPr lang="it-IT" sz="2400" b="1" dirty="0"/>
              <a:t>ciascun </a:t>
            </a:r>
            <a:r>
              <a:rPr lang="it-IT" sz="2400" b="1" i="1" dirty="0"/>
              <a:t>curricolo</a:t>
            </a:r>
            <a:r>
              <a:rPr lang="it-IT" sz="2400" dirty="0"/>
              <a:t>, </a:t>
            </a:r>
            <a:r>
              <a:rPr lang="it-IT" sz="2400" dirty="0" smtClean="0"/>
              <a:t> </a:t>
            </a:r>
            <a:r>
              <a:rPr lang="it-IT" sz="2400" dirty="0" smtClean="0"/>
              <a:t>in </a:t>
            </a:r>
            <a:r>
              <a:rPr lang="it-IT" sz="2400" dirty="0"/>
              <a:t>modo da riflettere sugli </a:t>
            </a:r>
            <a:r>
              <a:rPr lang="it-IT" sz="2400" b="1" i="1" dirty="0"/>
              <a:t>obiettivi formativi </a:t>
            </a:r>
            <a:r>
              <a:rPr lang="it-IT" sz="2400" dirty="0"/>
              <a:t>di ciascun </a:t>
            </a:r>
            <a:r>
              <a:rPr lang="it-IT" sz="2400" i="1" dirty="0" smtClean="0"/>
              <a:t>Corso di Studio </a:t>
            </a:r>
            <a:r>
              <a:rPr lang="it-IT" sz="2400" dirty="0" smtClean="0"/>
              <a:t>e verificare se sono «allineati» </a:t>
            </a:r>
            <a:r>
              <a:rPr lang="it-IT" sz="2400" dirty="0"/>
              <a:t>al </a:t>
            </a:r>
            <a:r>
              <a:rPr lang="it-IT" sz="2400" b="1" i="1" dirty="0"/>
              <a:t>profilo professionale in uscita</a:t>
            </a:r>
            <a:r>
              <a:rPr lang="it-IT" sz="2400" dirty="0"/>
              <a:t>, e così incrementare la </a:t>
            </a:r>
            <a:r>
              <a:rPr lang="it-IT" sz="2400" b="1" i="1" dirty="0"/>
              <a:t>convergenza</a:t>
            </a:r>
            <a:r>
              <a:rPr lang="it-IT" sz="2400" dirty="0"/>
              <a:t> intorno agli obiettivi formativi.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PREMESSA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76" y="64738"/>
            <a:ext cx="798679" cy="79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8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7831" y="1825625"/>
            <a:ext cx="104276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Avviare un </a:t>
            </a:r>
            <a:r>
              <a:rPr lang="it-IT" sz="3200" b="1" dirty="0"/>
              <a:t>percorso di riflessione collegiale </a:t>
            </a:r>
            <a:r>
              <a:rPr lang="it-IT" sz="3200" dirty="0"/>
              <a:t>per </a:t>
            </a:r>
            <a:endParaRPr lang="it-IT" sz="3200" dirty="0" smtClean="0"/>
          </a:p>
          <a:p>
            <a:pPr marL="447675" indent="-271463"/>
            <a:r>
              <a:rPr lang="it-IT" b="1" dirty="0" smtClean="0"/>
              <a:t>convergere</a:t>
            </a:r>
            <a:r>
              <a:rPr lang="it-IT" dirty="0" smtClean="0"/>
              <a:t> </a:t>
            </a:r>
            <a:r>
              <a:rPr lang="it-IT" dirty="0"/>
              <a:t>su scelte </a:t>
            </a:r>
            <a:r>
              <a:rPr lang="it-IT" dirty="0" smtClean="0"/>
              <a:t>condivise </a:t>
            </a:r>
          </a:p>
          <a:p>
            <a:pPr marL="447675" indent="-271463"/>
            <a:r>
              <a:rPr lang="it-IT" b="1" dirty="0" smtClean="0"/>
              <a:t>allineare </a:t>
            </a:r>
            <a:r>
              <a:rPr lang="it-IT" dirty="0"/>
              <a:t>sempre meglio </a:t>
            </a:r>
            <a:r>
              <a:rPr lang="it-IT" b="1" dirty="0"/>
              <a:t>la strategia di insegnamento/apprendimento </a:t>
            </a:r>
            <a:r>
              <a:rPr lang="it-IT" dirty="0"/>
              <a:t>in funzione del raggiungimento degli </a:t>
            </a:r>
            <a:r>
              <a:rPr lang="it-IT" i="1" dirty="0"/>
              <a:t>obiettivi</a:t>
            </a:r>
            <a:r>
              <a:rPr lang="it-IT" dirty="0"/>
              <a:t> del Corso di Studio espressi in termini di </a:t>
            </a:r>
            <a:r>
              <a:rPr lang="it-IT" i="1" dirty="0"/>
              <a:t>risultati attesi </a:t>
            </a:r>
            <a:r>
              <a:rPr lang="it-IT" dirty="0"/>
              <a:t>(competenze) che lo studente dovrebbe manifestare al termine del percorso in relazione al </a:t>
            </a:r>
            <a:r>
              <a:rPr lang="it-IT" b="1" dirty="0"/>
              <a:t>profilo professionale </a:t>
            </a:r>
            <a:r>
              <a:rPr lang="it-IT" dirty="0"/>
              <a:t>finale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OBIETTIVO DI OGGI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188" y="126286"/>
            <a:ext cx="677876" cy="67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8992"/>
            <a:ext cx="10539046" cy="465992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it-IT" i="1" dirty="0" smtClean="0"/>
              <a:t>Primo Esercizio</a:t>
            </a:r>
            <a:r>
              <a:rPr lang="it-IT" dirty="0" smtClean="0"/>
              <a:t>: esaminare </a:t>
            </a:r>
            <a:r>
              <a:rPr lang="it-IT" b="1" dirty="0" smtClean="0"/>
              <a:t>l’obiettivo </a:t>
            </a:r>
            <a:r>
              <a:rPr lang="it-IT" b="1" dirty="0" smtClean="0"/>
              <a:t>n</a:t>
            </a:r>
            <a:r>
              <a:rPr lang="it-IT" b="1" dirty="0"/>
              <a:t>. </a:t>
            </a:r>
            <a:r>
              <a:rPr lang="it-IT" b="1" dirty="0" smtClean="0"/>
              <a:t>4 </a:t>
            </a:r>
            <a:r>
              <a:rPr lang="it-IT" dirty="0"/>
              <a:t>del </a:t>
            </a:r>
            <a:r>
              <a:rPr lang="it-IT" i="1" dirty="0"/>
              <a:t>Corso di </a:t>
            </a:r>
            <a:r>
              <a:rPr lang="it-IT" i="1" dirty="0" smtClean="0"/>
              <a:t>Laurea </a:t>
            </a:r>
            <a:r>
              <a:rPr lang="it-IT" dirty="0" smtClean="0"/>
              <a:t>allo scopo di esplicitare </a:t>
            </a:r>
            <a:r>
              <a:rPr lang="it-IT" b="1" u="sng" dirty="0" smtClean="0"/>
              <a:t>come</a:t>
            </a:r>
            <a:r>
              <a:rPr lang="it-IT" dirty="0" smtClean="0"/>
              <a:t> lo promuoviamo nelle </a:t>
            </a:r>
            <a:r>
              <a:rPr lang="it-IT" b="1" u="sng" dirty="0" smtClean="0"/>
              <a:t>attività formative </a:t>
            </a:r>
            <a:r>
              <a:rPr lang="it-IT" dirty="0"/>
              <a:t>(a livello di obiettivi e di strategie di insegnamento/apprendimento) in relazione al </a:t>
            </a:r>
            <a:r>
              <a:rPr lang="it-IT" b="1" u="sng" dirty="0"/>
              <a:t>profilo </a:t>
            </a:r>
            <a:r>
              <a:rPr lang="it-IT" dirty="0" smtClean="0"/>
              <a:t>del laureato (</a:t>
            </a:r>
            <a:r>
              <a:rPr lang="it-IT" b="1" dirty="0" smtClean="0">
                <a:solidFill>
                  <a:srgbClr val="00B0F0"/>
                </a:solidFill>
              </a:rPr>
              <a:t>45 </a:t>
            </a:r>
            <a:r>
              <a:rPr lang="it-IT" b="1" dirty="0">
                <a:solidFill>
                  <a:srgbClr val="00B0F0"/>
                </a:solidFill>
              </a:rPr>
              <a:t>minuti</a:t>
            </a:r>
            <a:r>
              <a:rPr lang="it-IT" dirty="0" smtClean="0"/>
              <a:t>)</a:t>
            </a:r>
            <a:endParaRPr lang="it-IT" dirty="0"/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it-IT" dirty="0" smtClean="0"/>
              <a:t>Raccolta di eventuali integrazioni degli </a:t>
            </a:r>
            <a:r>
              <a:rPr lang="it-IT" dirty="0"/>
              <a:t>obiettivi dei Corsi di Laurea triennale e Magistrale </a:t>
            </a:r>
            <a:r>
              <a:rPr lang="it-IT" dirty="0" smtClean="0"/>
              <a:t>(</a:t>
            </a:r>
            <a:r>
              <a:rPr lang="it-IT" b="1" dirty="0" smtClean="0">
                <a:solidFill>
                  <a:srgbClr val="00B0F0"/>
                </a:solidFill>
              </a:rPr>
              <a:t>30 </a:t>
            </a:r>
            <a:r>
              <a:rPr lang="it-IT" b="1" dirty="0">
                <a:solidFill>
                  <a:srgbClr val="00B0F0"/>
                </a:solidFill>
              </a:rPr>
              <a:t>minuti</a:t>
            </a:r>
            <a:r>
              <a:rPr lang="it-IT" dirty="0" smtClean="0"/>
              <a:t>)</a:t>
            </a:r>
            <a:endParaRPr lang="it-IT" sz="4800" dirty="0"/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it-IT" dirty="0" smtClean="0"/>
              <a:t>Proiezione dell’</a:t>
            </a:r>
            <a:r>
              <a:rPr lang="it-IT" b="1" dirty="0" smtClean="0"/>
              <a:t>Allegato 3 </a:t>
            </a:r>
            <a:r>
              <a:rPr lang="it-IT" dirty="0" smtClean="0"/>
              <a:t>e breve presentazione dei primi risultati </a:t>
            </a:r>
            <a:r>
              <a:rPr lang="it-IT" dirty="0"/>
              <a:t>emersi dal sondaggio sulle strategie di insegnamento/apprendimento </a:t>
            </a:r>
            <a:r>
              <a:rPr lang="it-IT" dirty="0" smtClean="0"/>
              <a:t>(</a:t>
            </a:r>
            <a:r>
              <a:rPr lang="it-IT" b="1" dirty="0" smtClean="0">
                <a:solidFill>
                  <a:srgbClr val="00B0F0"/>
                </a:solidFill>
              </a:rPr>
              <a:t>10 </a:t>
            </a:r>
            <a:r>
              <a:rPr lang="it-IT" b="1" dirty="0">
                <a:solidFill>
                  <a:srgbClr val="00B0F0"/>
                </a:solidFill>
              </a:rPr>
              <a:t>minuti</a:t>
            </a:r>
            <a:r>
              <a:rPr lang="it-IT" dirty="0" smtClean="0"/>
              <a:t>)</a:t>
            </a:r>
            <a:endParaRPr lang="it-IT" sz="4800" dirty="0"/>
          </a:p>
          <a:p>
            <a:pPr marL="514350" indent="-514350">
              <a:spcAft>
                <a:spcPts val="1200"/>
              </a:spcAft>
              <a:buFont typeface="+mj-lt"/>
              <a:buAutoNum type="alphaLcParenR"/>
            </a:pPr>
            <a:r>
              <a:rPr lang="it-IT" dirty="0" smtClean="0"/>
              <a:t>Riflessione sui </a:t>
            </a:r>
            <a:r>
              <a:rPr lang="it-IT" b="1" i="1" dirty="0" smtClean="0"/>
              <a:t>bisogni </a:t>
            </a:r>
            <a:r>
              <a:rPr lang="it-IT" b="1" i="1" dirty="0"/>
              <a:t>formativi</a:t>
            </a:r>
            <a:r>
              <a:rPr lang="it-IT" b="1" dirty="0"/>
              <a:t> </a:t>
            </a:r>
            <a:r>
              <a:rPr lang="it-IT" dirty="0" smtClean="0"/>
              <a:t>dei docenti </a:t>
            </a:r>
            <a:r>
              <a:rPr lang="it-IT" dirty="0"/>
              <a:t>della Facoltà (</a:t>
            </a:r>
            <a:r>
              <a:rPr lang="it-IT" u="sng" dirty="0">
                <a:hlinkClick r:id="rId2"/>
              </a:rPr>
              <a:t>https://padlet.com/enricaottone/ckkdl09vbi9</a:t>
            </a:r>
            <a:r>
              <a:rPr lang="it-IT" dirty="0"/>
              <a:t>) (</a:t>
            </a:r>
            <a:r>
              <a:rPr lang="it-IT" b="1" dirty="0">
                <a:solidFill>
                  <a:srgbClr val="00B0F0"/>
                </a:solidFill>
              </a:rPr>
              <a:t>15 minuti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SVOLGIMENTO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280" y="126286"/>
            <a:ext cx="677876" cy="67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3960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 smtClean="0"/>
              <a:t>In preparazione all’incontro è stato richiesto a ciascun docente</a:t>
            </a:r>
            <a:endParaRPr lang="it-IT" sz="3000" dirty="0"/>
          </a:p>
          <a:p>
            <a:pPr marL="447675" lvl="0" indent="-271463"/>
            <a:r>
              <a:rPr lang="it-IT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</a:t>
            </a:r>
            <a:r>
              <a:rPr lang="it-IT" sz="3000" i="1" dirty="0"/>
              <a:t> e </a:t>
            </a:r>
            <a:r>
              <a:rPr lang="it-IT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che modo </a:t>
            </a:r>
            <a:r>
              <a:rPr lang="it-IT" sz="3000" i="1" dirty="0"/>
              <a:t>gli obiettivi e la strategia di </a:t>
            </a:r>
            <a:r>
              <a:rPr lang="it-IT" sz="3000" i="1" dirty="0" smtClean="0"/>
              <a:t>insegnamento/apprendimento e </a:t>
            </a:r>
            <a:r>
              <a:rPr lang="it-IT" sz="3000" i="1" dirty="0"/>
              <a:t>di valutazione dell'attività formativa </a:t>
            </a:r>
            <a:r>
              <a:rPr lang="it-IT" sz="3000" i="1" dirty="0" smtClean="0"/>
              <a:t>che </a:t>
            </a:r>
            <a:r>
              <a:rPr lang="it-IT" sz="3000" i="1" dirty="0" smtClean="0"/>
              <a:t>si svolge </a:t>
            </a:r>
            <a:r>
              <a:rPr lang="it-IT" sz="3000" i="1" dirty="0" smtClean="0"/>
              <a:t>si </a:t>
            </a:r>
            <a:r>
              <a:rPr lang="it-IT" sz="3000" i="1" dirty="0"/>
              <a:t>pongono in linea con i risultati di apprendimento del Corso di Studio.</a:t>
            </a:r>
            <a:endParaRPr lang="it-IT" sz="30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3000" dirty="0" smtClean="0"/>
              <a:t>Le </a:t>
            </a:r>
            <a:r>
              <a:rPr lang="it-IT" sz="3000" dirty="0"/>
              <a:t>risposte raccolte sono state sintetizzate nei </a:t>
            </a:r>
            <a:r>
              <a:rPr lang="it-IT" sz="3000" b="1" i="1" dirty="0"/>
              <a:t>prospetti riassuntivi </a:t>
            </a:r>
            <a:r>
              <a:rPr lang="it-IT" sz="3000" dirty="0"/>
              <a:t>(Allegato n. </a:t>
            </a:r>
            <a:r>
              <a:rPr lang="it-IT" sz="3000" dirty="0" smtClean="0"/>
              <a:t>1, 2 e 3).</a:t>
            </a:r>
            <a:endParaRPr lang="it-IT" sz="3000" dirty="0"/>
          </a:p>
          <a:p>
            <a:pPr marL="0" indent="0">
              <a:buNone/>
            </a:pPr>
            <a:endParaRPr lang="it-IT" sz="30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0" y="365051"/>
            <a:ext cx="12192000" cy="559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4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it-I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STRUMENTI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12192000" cy="3615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4" descr="http://www.pfse-auxilium.org/it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941" y="131203"/>
            <a:ext cx="677876" cy="67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75" y="0"/>
            <a:ext cx="9856177" cy="6858000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 rot="5400000">
            <a:off x="2530598" y="1265276"/>
            <a:ext cx="276446" cy="3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 flipV="1">
            <a:off x="2403006" y="584791"/>
            <a:ext cx="1052623" cy="106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231266" y="1339706"/>
            <a:ext cx="6060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a destra 10"/>
          <p:cNvSpPr/>
          <p:nvPr/>
        </p:nvSpPr>
        <p:spPr>
          <a:xfrm>
            <a:off x="5890483" y="818709"/>
            <a:ext cx="233917" cy="29771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041499" y="2817630"/>
            <a:ext cx="274776" cy="2764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80753" y="277920"/>
            <a:ext cx="19981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i="1" dirty="0" smtClean="0"/>
              <a:t>A </a:t>
            </a:r>
            <a:r>
              <a:rPr lang="it-IT" i="1" dirty="0"/>
              <a:t>titolo esemplificativo, </a:t>
            </a:r>
            <a:r>
              <a:rPr lang="it-IT" i="1" dirty="0" smtClean="0"/>
              <a:t>esaminiamo l’obiettivo n</a:t>
            </a:r>
            <a:r>
              <a:rPr lang="it-IT" i="1" dirty="0"/>
              <a:t>. </a:t>
            </a:r>
            <a:r>
              <a:rPr lang="it-IT" i="1" dirty="0" smtClean="0"/>
              <a:t>4 </a:t>
            </a:r>
            <a:r>
              <a:rPr lang="it-IT" i="1" dirty="0"/>
              <a:t>del Corso di </a:t>
            </a:r>
            <a:r>
              <a:rPr lang="it-IT" i="1" dirty="0" smtClean="0"/>
              <a:t>Laurea </a:t>
            </a:r>
            <a:endParaRPr lang="it-IT" i="1" dirty="0" smtClean="0"/>
          </a:p>
          <a:p>
            <a:pPr marL="0" lvl="1"/>
            <a:endParaRPr lang="it-IT" dirty="0" smtClean="0"/>
          </a:p>
          <a:p>
            <a:pPr marL="0" lvl="1"/>
            <a:r>
              <a:rPr lang="it-IT" b="1" dirty="0" smtClean="0"/>
              <a:t>Come </a:t>
            </a:r>
            <a:r>
              <a:rPr lang="it-IT" b="1" dirty="0"/>
              <a:t>lo </a:t>
            </a:r>
            <a:r>
              <a:rPr lang="it-IT" b="1" dirty="0" smtClean="0"/>
              <a:t>promuovi nella tua attività </a:t>
            </a:r>
            <a:r>
              <a:rPr lang="it-IT" b="1" dirty="0"/>
              <a:t>formativa </a:t>
            </a:r>
            <a:r>
              <a:rPr lang="it-IT" b="1" dirty="0" smtClean="0"/>
              <a:t>                      (</a:t>
            </a:r>
            <a:r>
              <a:rPr lang="it-IT" b="1" dirty="0"/>
              <a:t>a livello di obiettivi e di strategie di insegnamento/apprendimento) </a:t>
            </a:r>
            <a:r>
              <a:rPr lang="it-IT" b="1" dirty="0" smtClean="0"/>
              <a:t>                      in </a:t>
            </a:r>
            <a:r>
              <a:rPr lang="it-IT" b="1" dirty="0"/>
              <a:t>relazione al profilo </a:t>
            </a:r>
            <a:r>
              <a:rPr lang="it-IT" b="1" dirty="0" smtClean="0"/>
              <a:t>del Corso?</a:t>
            </a:r>
          </a:p>
          <a:p>
            <a:pPr marL="0" lvl="1"/>
            <a:endParaRPr lang="it-IT" dirty="0" smtClean="0"/>
          </a:p>
          <a:p>
            <a:pPr marL="0" lvl="1"/>
            <a:r>
              <a:rPr lang="it-IT" i="1" dirty="0" smtClean="0"/>
              <a:t>Interventi brevi e sintetici a partire da chi ha scelto l’obiettivo n. 4</a:t>
            </a:r>
            <a:endParaRPr lang="it-IT" i="1" dirty="0"/>
          </a:p>
          <a:p>
            <a:pPr marL="0" lvl="1"/>
            <a:endParaRPr lang="it-IT" dirty="0" smtClean="0"/>
          </a:p>
          <a:p>
            <a:pPr marL="0" lvl="1"/>
            <a:r>
              <a:rPr lang="it-IT" cap="small" dirty="0" smtClean="0"/>
              <a:t>Tempo</a:t>
            </a:r>
            <a:r>
              <a:rPr lang="it-IT" dirty="0" smtClean="0"/>
              <a:t>: </a:t>
            </a:r>
            <a:r>
              <a:rPr lang="it-IT" i="1" dirty="0" smtClean="0"/>
              <a:t>45 minuti</a:t>
            </a:r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6135033" y="1477929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287433" y="1476160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7892947" y="1495644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9108556" y="1472609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9282197" y="1463757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9434597" y="1461988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9586997" y="1467288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9760638" y="1458436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9913038" y="1456667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10072454" y="1486786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10246095" y="1477934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10472926" y="1476165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10852342" y="1488558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/>
          <p:cNvSpPr/>
          <p:nvPr/>
        </p:nvSpPr>
        <p:spPr>
          <a:xfrm>
            <a:off x="11181952" y="1467290"/>
            <a:ext cx="148809" cy="13822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9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8" y="0"/>
            <a:ext cx="9856177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0753" y="1192320"/>
            <a:ext cx="199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dirty="0" smtClean="0"/>
              <a:t>Suggerisci </a:t>
            </a:r>
            <a:r>
              <a:rPr lang="it-IT" dirty="0"/>
              <a:t>eventuali integrazioni e/o modifiche da apportare in vista della formazione del profilo </a:t>
            </a:r>
            <a:r>
              <a:rPr lang="it-IT" dirty="0" smtClean="0"/>
              <a:t>del laureato in relazione al Corso di studio.</a:t>
            </a:r>
            <a:endParaRPr lang="it-IT" dirty="0"/>
          </a:p>
          <a:p>
            <a:pPr marL="0" lvl="1"/>
            <a:endParaRPr lang="it-IT" dirty="0" smtClean="0"/>
          </a:p>
          <a:p>
            <a:pPr marL="0" lvl="1"/>
            <a:r>
              <a:rPr lang="it-IT" cap="small" dirty="0" smtClean="0"/>
              <a:t>Tempo</a:t>
            </a:r>
            <a:r>
              <a:rPr lang="it-IT" dirty="0" smtClean="0"/>
              <a:t>: </a:t>
            </a:r>
            <a:r>
              <a:rPr lang="it-IT" i="1" dirty="0" smtClean="0"/>
              <a:t>30 minuti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38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8" y="0"/>
            <a:ext cx="9856177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0753" y="1192320"/>
            <a:ext cx="199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dirty="0" smtClean="0"/>
              <a:t>Suggerisci </a:t>
            </a:r>
            <a:r>
              <a:rPr lang="it-IT" dirty="0"/>
              <a:t>eventuali integrazioni e/o modifiche da apportare in vista della formazione del profilo </a:t>
            </a:r>
            <a:r>
              <a:rPr lang="it-IT" dirty="0" smtClean="0"/>
              <a:t>del laureato in relazione al Corso di studio.</a:t>
            </a:r>
            <a:endParaRPr lang="it-IT" dirty="0"/>
          </a:p>
          <a:p>
            <a:pPr marL="0" lvl="1"/>
            <a:endParaRPr lang="it-IT" dirty="0" smtClean="0"/>
          </a:p>
          <a:p>
            <a:pPr marL="0" lvl="1"/>
            <a:r>
              <a:rPr lang="it-IT" cap="small" dirty="0" smtClean="0"/>
              <a:t>Tempo</a:t>
            </a:r>
            <a:r>
              <a:rPr lang="it-IT" dirty="0" smtClean="0"/>
              <a:t>: </a:t>
            </a:r>
            <a:r>
              <a:rPr lang="it-IT" i="1" dirty="0" smtClean="0"/>
              <a:t>30 minuti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71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626</Words>
  <Application>Microsoft Office PowerPoint</Application>
  <PresentationFormat>Personalizzato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Verso una strategia condivisa di  Insegnamento / Apprendimento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enrica ottone</dc:creator>
  <cp:lastModifiedBy>Preside Auxilium</cp:lastModifiedBy>
  <cp:revision>83</cp:revision>
  <dcterms:created xsi:type="dcterms:W3CDTF">2017-09-11T08:19:29Z</dcterms:created>
  <dcterms:modified xsi:type="dcterms:W3CDTF">2017-10-05T15:11:46Z</dcterms:modified>
</cp:coreProperties>
</file>